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6" r:id="rId3"/>
    <p:sldId id="267" r:id="rId4"/>
    <p:sldId id="265" r:id="rId5"/>
    <p:sldId id="270" r:id="rId6"/>
    <p:sldId id="272" r:id="rId7"/>
    <p:sldId id="263" r:id="rId8"/>
    <p:sldId id="273" r:id="rId9"/>
    <p:sldId id="27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B3223C1-85E2-40BC-AF2F-98559569102E}">
          <p14:sldIdLst>
            <p14:sldId id="261"/>
            <p14:sldId id="266"/>
            <p14:sldId id="267"/>
            <p14:sldId id="265"/>
            <p14:sldId id="270"/>
            <p14:sldId id="272"/>
            <p14:sldId id="263"/>
            <p14:sldId id="273"/>
            <p14:sldId id="274"/>
          </p14:sldIdLst>
        </p14:section>
        <p14:section name="Abschnitt ohne Titel" id="{733AA4F6-D907-42E5-8926-61F324BFBF8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23"/>
    <a:srgbClr val="152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howGuides="1">
      <p:cViewPr varScale="1">
        <p:scale>
          <a:sx n="63" d="100"/>
          <a:sy n="63" d="100"/>
        </p:scale>
        <p:origin x="764" y="64"/>
      </p:cViewPr>
      <p:guideLst>
        <p:guide orient="horz" pos="754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CD568-8FBD-4913-B888-33854D7CF38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5278140-ABEC-43D4-8C7C-7838E4657318}">
      <dgm:prSet phldrT="[Text]"/>
      <dgm:spPr>
        <a:solidFill>
          <a:srgbClr val="F7A823"/>
        </a:solidFill>
      </dgm:spPr>
      <dgm:t>
        <a:bodyPr/>
        <a:lstStyle/>
        <a:p>
          <a:r>
            <a:rPr lang="de-DE" dirty="0">
              <a:latin typeface="Verdana "/>
            </a:rPr>
            <a:t>Nachhaltigkeit</a:t>
          </a:r>
        </a:p>
      </dgm:t>
    </dgm:pt>
    <dgm:pt modelId="{43CE4F04-324C-4F25-AEE5-24E19C1DE6DF}" type="parTrans" cxnId="{B69F54FB-9019-4261-8C10-948F6EF58A1B}">
      <dgm:prSet/>
      <dgm:spPr/>
      <dgm:t>
        <a:bodyPr/>
        <a:lstStyle/>
        <a:p>
          <a:endParaRPr lang="de-DE"/>
        </a:p>
      </dgm:t>
    </dgm:pt>
    <dgm:pt modelId="{2363E990-89DB-401D-A382-60E27FEA6153}" type="sibTrans" cxnId="{B69F54FB-9019-4261-8C10-948F6EF58A1B}">
      <dgm:prSet/>
      <dgm:spPr/>
      <dgm:t>
        <a:bodyPr/>
        <a:lstStyle/>
        <a:p>
          <a:endParaRPr lang="de-DE"/>
        </a:p>
      </dgm:t>
    </dgm:pt>
    <dgm:pt modelId="{A2DDB5C6-F349-4878-BE5E-A5F9917EEEF3}">
      <dgm:prSet phldrT="[Text]"/>
      <dgm:spPr>
        <a:solidFill>
          <a:srgbClr val="F7A823"/>
        </a:solidFill>
      </dgm:spPr>
      <dgm:t>
        <a:bodyPr/>
        <a:lstStyle/>
        <a:p>
          <a:r>
            <a:rPr lang="de-DE" dirty="0">
              <a:latin typeface="Verdana "/>
            </a:rPr>
            <a:t>Umwelt</a:t>
          </a:r>
        </a:p>
      </dgm:t>
    </dgm:pt>
    <dgm:pt modelId="{FDD8D564-5D5C-4F0A-A0AA-170179E92EFA}" type="parTrans" cxnId="{4179557C-E65E-47AA-B4D3-0E067FFD6C94}">
      <dgm:prSet/>
      <dgm:spPr/>
      <dgm:t>
        <a:bodyPr/>
        <a:lstStyle/>
        <a:p>
          <a:endParaRPr lang="de-DE"/>
        </a:p>
      </dgm:t>
    </dgm:pt>
    <dgm:pt modelId="{3F27B602-A82B-4AFB-8CA4-38C0272801A3}" type="sibTrans" cxnId="{4179557C-E65E-47AA-B4D3-0E067FFD6C94}">
      <dgm:prSet/>
      <dgm:spPr/>
      <dgm:t>
        <a:bodyPr/>
        <a:lstStyle/>
        <a:p>
          <a:endParaRPr lang="de-DE"/>
        </a:p>
      </dgm:t>
    </dgm:pt>
    <dgm:pt modelId="{4ECBFB05-26AB-416B-8B13-371B1B240AD7}">
      <dgm:prSet phldrT="[Text]"/>
      <dgm:spPr>
        <a:solidFill>
          <a:srgbClr val="F7A823"/>
        </a:solidFill>
      </dgm:spPr>
      <dgm:t>
        <a:bodyPr/>
        <a:lstStyle/>
        <a:p>
          <a:r>
            <a:rPr lang="de-DE" dirty="0">
              <a:latin typeface="Verdana "/>
            </a:rPr>
            <a:t>Wirtschaft</a:t>
          </a:r>
        </a:p>
      </dgm:t>
    </dgm:pt>
    <dgm:pt modelId="{B56A3456-7E09-4449-A709-58D96654ADC2}" type="parTrans" cxnId="{864D3AC8-66DE-45FE-AC47-AE375A469311}">
      <dgm:prSet/>
      <dgm:spPr/>
      <dgm:t>
        <a:bodyPr/>
        <a:lstStyle/>
        <a:p>
          <a:endParaRPr lang="de-DE"/>
        </a:p>
      </dgm:t>
    </dgm:pt>
    <dgm:pt modelId="{DE384FB3-7305-439E-A2AD-9746C7DFFA5D}" type="sibTrans" cxnId="{864D3AC8-66DE-45FE-AC47-AE375A469311}">
      <dgm:prSet/>
      <dgm:spPr/>
      <dgm:t>
        <a:bodyPr/>
        <a:lstStyle/>
        <a:p>
          <a:endParaRPr lang="de-DE"/>
        </a:p>
      </dgm:t>
    </dgm:pt>
    <dgm:pt modelId="{BF09065C-AE7D-49CF-9D0D-07BFDB71B8CF}">
      <dgm:prSet phldrT="[Text]"/>
      <dgm:spPr>
        <a:solidFill>
          <a:srgbClr val="F7A823"/>
        </a:solidFill>
      </dgm:spPr>
      <dgm:t>
        <a:bodyPr/>
        <a:lstStyle/>
        <a:p>
          <a:r>
            <a:rPr lang="de-DE" dirty="0">
              <a:latin typeface="Verdana "/>
            </a:rPr>
            <a:t>Soziales</a:t>
          </a:r>
        </a:p>
      </dgm:t>
    </dgm:pt>
    <dgm:pt modelId="{CD594B8E-7D30-4A83-A0AD-1F37F5A1FDF2}" type="parTrans" cxnId="{864BC7BB-4DD3-4200-A9F6-B4C625CB941E}">
      <dgm:prSet/>
      <dgm:spPr/>
      <dgm:t>
        <a:bodyPr/>
        <a:lstStyle/>
        <a:p>
          <a:endParaRPr lang="de-DE"/>
        </a:p>
      </dgm:t>
    </dgm:pt>
    <dgm:pt modelId="{216EDD47-A4A0-4AB9-AC8F-CBE566BDDFD4}" type="sibTrans" cxnId="{864BC7BB-4DD3-4200-A9F6-B4C625CB941E}">
      <dgm:prSet/>
      <dgm:spPr/>
      <dgm:t>
        <a:bodyPr/>
        <a:lstStyle/>
        <a:p>
          <a:endParaRPr lang="de-DE"/>
        </a:p>
      </dgm:t>
    </dgm:pt>
    <dgm:pt modelId="{049AF9A6-76DE-4AB9-A6D5-91740093034B}" type="pres">
      <dgm:prSet presAssocID="{B1CCD568-8FBD-4913-B888-33854D7CF3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2F2F62-3969-4534-B267-E415DA107883}" type="pres">
      <dgm:prSet presAssocID="{C5278140-ABEC-43D4-8C7C-7838E4657318}" presName="hierRoot1" presStyleCnt="0">
        <dgm:presLayoutVars>
          <dgm:hierBranch val="init"/>
        </dgm:presLayoutVars>
      </dgm:prSet>
      <dgm:spPr/>
    </dgm:pt>
    <dgm:pt modelId="{3DA10112-9987-46BF-9B13-6BBA68535734}" type="pres">
      <dgm:prSet presAssocID="{C5278140-ABEC-43D4-8C7C-7838E4657318}" presName="rootComposite1" presStyleCnt="0"/>
      <dgm:spPr/>
    </dgm:pt>
    <dgm:pt modelId="{D60CA62D-C0B5-4019-9B4F-B61960A8A6A5}" type="pres">
      <dgm:prSet presAssocID="{C5278140-ABEC-43D4-8C7C-7838E4657318}" presName="rootText1" presStyleLbl="node0" presStyleIdx="0" presStyleCnt="1" custScaleX="342046">
        <dgm:presLayoutVars>
          <dgm:chPref val="3"/>
        </dgm:presLayoutVars>
      </dgm:prSet>
      <dgm:spPr/>
    </dgm:pt>
    <dgm:pt modelId="{43CAE145-0344-4FAE-85A5-E82A4F67E69A}" type="pres">
      <dgm:prSet presAssocID="{C5278140-ABEC-43D4-8C7C-7838E4657318}" presName="rootConnector1" presStyleLbl="node1" presStyleIdx="0" presStyleCnt="0"/>
      <dgm:spPr/>
    </dgm:pt>
    <dgm:pt modelId="{F3FD1389-8504-4FE8-9484-D2638502A0A8}" type="pres">
      <dgm:prSet presAssocID="{C5278140-ABEC-43D4-8C7C-7838E4657318}" presName="hierChild2" presStyleCnt="0"/>
      <dgm:spPr/>
    </dgm:pt>
    <dgm:pt modelId="{7282FCFC-BCD8-456F-BF3C-E72A33046534}" type="pres">
      <dgm:prSet presAssocID="{FDD8D564-5D5C-4F0A-A0AA-170179E92EFA}" presName="Name37" presStyleLbl="parChTrans1D2" presStyleIdx="0" presStyleCnt="3"/>
      <dgm:spPr/>
    </dgm:pt>
    <dgm:pt modelId="{6A05F71F-C60D-4446-B39A-959C7612A464}" type="pres">
      <dgm:prSet presAssocID="{A2DDB5C6-F349-4878-BE5E-A5F9917EEEF3}" presName="hierRoot2" presStyleCnt="0">
        <dgm:presLayoutVars>
          <dgm:hierBranch val="init"/>
        </dgm:presLayoutVars>
      </dgm:prSet>
      <dgm:spPr/>
    </dgm:pt>
    <dgm:pt modelId="{86A7AAB0-07A8-4488-BCB9-40AABFBA787D}" type="pres">
      <dgm:prSet presAssocID="{A2DDB5C6-F349-4878-BE5E-A5F9917EEEF3}" presName="rootComposite" presStyleCnt="0"/>
      <dgm:spPr/>
    </dgm:pt>
    <dgm:pt modelId="{73142C38-9808-4420-BEE6-754FAFE3D57C}" type="pres">
      <dgm:prSet presAssocID="{A2DDB5C6-F349-4878-BE5E-A5F9917EEEF3}" presName="rootText" presStyleLbl="node2" presStyleIdx="0" presStyleCnt="3" custLinFactNeighborX="-202">
        <dgm:presLayoutVars>
          <dgm:chPref val="3"/>
        </dgm:presLayoutVars>
      </dgm:prSet>
      <dgm:spPr/>
    </dgm:pt>
    <dgm:pt modelId="{7959D3B6-20E9-4008-812A-0E660BB7FE81}" type="pres">
      <dgm:prSet presAssocID="{A2DDB5C6-F349-4878-BE5E-A5F9917EEEF3}" presName="rootConnector" presStyleLbl="node2" presStyleIdx="0" presStyleCnt="3"/>
      <dgm:spPr/>
    </dgm:pt>
    <dgm:pt modelId="{5782DE18-A10D-40D5-903F-81D3C631DBA0}" type="pres">
      <dgm:prSet presAssocID="{A2DDB5C6-F349-4878-BE5E-A5F9917EEEF3}" presName="hierChild4" presStyleCnt="0"/>
      <dgm:spPr/>
    </dgm:pt>
    <dgm:pt modelId="{5A472EBF-6109-4ABB-87DD-4D9FDE28CC9E}" type="pres">
      <dgm:prSet presAssocID="{A2DDB5C6-F349-4878-BE5E-A5F9917EEEF3}" presName="hierChild5" presStyleCnt="0"/>
      <dgm:spPr/>
    </dgm:pt>
    <dgm:pt modelId="{4C53D62A-F965-4944-9C19-DF75D3C08C3A}" type="pres">
      <dgm:prSet presAssocID="{B56A3456-7E09-4449-A709-58D96654ADC2}" presName="Name37" presStyleLbl="parChTrans1D2" presStyleIdx="1" presStyleCnt="3"/>
      <dgm:spPr/>
    </dgm:pt>
    <dgm:pt modelId="{4577B906-A20A-478A-B92E-5885CAB0B600}" type="pres">
      <dgm:prSet presAssocID="{4ECBFB05-26AB-416B-8B13-371B1B240AD7}" presName="hierRoot2" presStyleCnt="0">
        <dgm:presLayoutVars>
          <dgm:hierBranch val="init"/>
        </dgm:presLayoutVars>
      </dgm:prSet>
      <dgm:spPr/>
    </dgm:pt>
    <dgm:pt modelId="{C663B7C5-28B4-48A2-B9CC-2AD23E26F40F}" type="pres">
      <dgm:prSet presAssocID="{4ECBFB05-26AB-416B-8B13-371B1B240AD7}" presName="rootComposite" presStyleCnt="0"/>
      <dgm:spPr/>
    </dgm:pt>
    <dgm:pt modelId="{8190780A-8D03-47D2-AFAB-F8B7E8B82D06}" type="pres">
      <dgm:prSet presAssocID="{4ECBFB05-26AB-416B-8B13-371B1B240AD7}" presName="rootText" presStyleLbl="node2" presStyleIdx="1" presStyleCnt="3">
        <dgm:presLayoutVars>
          <dgm:chPref val="3"/>
        </dgm:presLayoutVars>
      </dgm:prSet>
      <dgm:spPr/>
    </dgm:pt>
    <dgm:pt modelId="{3295F015-E8F5-4487-A601-0143F5931841}" type="pres">
      <dgm:prSet presAssocID="{4ECBFB05-26AB-416B-8B13-371B1B240AD7}" presName="rootConnector" presStyleLbl="node2" presStyleIdx="1" presStyleCnt="3"/>
      <dgm:spPr/>
    </dgm:pt>
    <dgm:pt modelId="{EFDFB33B-F034-4CE9-A017-D1D088808881}" type="pres">
      <dgm:prSet presAssocID="{4ECBFB05-26AB-416B-8B13-371B1B240AD7}" presName="hierChild4" presStyleCnt="0"/>
      <dgm:spPr/>
    </dgm:pt>
    <dgm:pt modelId="{93F0A1CE-3387-475F-89F6-FF8C0D11A8C0}" type="pres">
      <dgm:prSet presAssocID="{4ECBFB05-26AB-416B-8B13-371B1B240AD7}" presName="hierChild5" presStyleCnt="0"/>
      <dgm:spPr/>
    </dgm:pt>
    <dgm:pt modelId="{6CC81760-4C02-448B-9597-63BFD6F7D584}" type="pres">
      <dgm:prSet presAssocID="{CD594B8E-7D30-4A83-A0AD-1F37F5A1FDF2}" presName="Name37" presStyleLbl="parChTrans1D2" presStyleIdx="2" presStyleCnt="3"/>
      <dgm:spPr/>
    </dgm:pt>
    <dgm:pt modelId="{9F35B30A-3BE6-4920-A24E-1C6F128BBE56}" type="pres">
      <dgm:prSet presAssocID="{BF09065C-AE7D-49CF-9D0D-07BFDB71B8CF}" presName="hierRoot2" presStyleCnt="0">
        <dgm:presLayoutVars>
          <dgm:hierBranch val="init"/>
        </dgm:presLayoutVars>
      </dgm:prSet>
      <dgm:spPr/>
    </dgm:pt>
    <dgm:pt modelId="{987E0F4B-714A-40EF-8D6A-97768C3EA973}" type="pres">
      <dgm:prSet presAssocID="{BF09065C-AE7D-49CF-9D0D-07BFDB71B8CF}" presName="rootComposite" presStyleCnt="0"/>
      <dgm:spPr/>
    </dgm:pt>
    <dgm:pt modelId="{1269131B-F548-4D23-93B6-223D27E577CD}" type="pres">
      <dgm:prSet presAssocID="{BF09065C-AE7D-49CF-9D0D-07BFDB71B8CF}" presName="rootText" presStyleLbl="node2" presStyleIdx="2" presStyleCnt="3">
        <dgm:presLayoutVars>
          <dgm:chPref val="3"/>
        </dgm:presLayoutVars>
      </dgm:prSet>
      <dgm:spPr/>
    </dgm:pt>
    <dgm:pt modelId="{118FF438-EC3A-400B-A430-CAAE4D284B48}" type="pres">
      <dgm:prSet presAssocID="{BF09065C-AE7D-49CF-9D0D-07BFDB71B8CF}" presName="rootConnector" presStyleLbl="node2" presStyleIdx="2" presStyleCnt="3"/>
      <dgm:spPr/>
    </dgm:pt>
    <dgm:pt modelId="{87DE1542-C79F-494F-B86F-599FAEA61FCB}" type="pres">
      <dgm:prSet presAssocID="{BF09065C-AE7D-49CF-9D0D-07BFDB71B8CF}" presName="hierChild4" presStyleCnt="0"/>
      <dgm:spPr/>
    </dgm:pt>
    <dgm:pt modelId="{2B726529-AD03-44D4-93C4-0150DB076A82}" type="pres">
      <dgm:prSet presAssocID="{BF09065C-AE7D-49CF-9D0D-07BFDB71B8CF}" presName="hierChild5" presStyleCnt="0"/>
      <dgm:spPr/>
    </dgm:pt>
    <dgm:pt modelId="{9B730751-E44D-4754-9312-29B02A744A48}" type="pres">
      <dgm:prSet presAssocID="{C5278140-ABEC-43D4-8C7C-7838E4657318}" presName="hierChild3" presStyleCnt="0"/>
      <dgm:spPr/>
    </dgm:pt>
  </dgm:ptLst>
  <dgm:cxnLst>
    <dgm:cxn modelId="{30EFCD2B-42BC-4B21-99F4-44E3F8F35C8B}" type="presOf" srcId="{4ECBFB05-26AB-416B-8B13-371B1B240AD7}" destId="{3295F015-E8F5-4487-A601-0143F5931841}" srcOrd="1" destOrd="0" presId="urn:microsoft.com/office/officeart/2005/8/layout/orgChart1"/>
    <dgm:cxn modelId="{D221B73E-36C3-475A-9059-5C285F8063CB}" type="presOf" srcId="{BF09065C-AE7D-49CF-9D0D-07BFDB71B8CF}" destId="{1269131B-F548-4D23-93B6-223D27E577CD}" srcOrd="0" destOrd="0" presId="urn:microsoft.com/office/officeart/2005/8/layout/orgChart1"/>
    <dgm:cxn modelId="{58E3B96C-CBB9-4B2E-862F-547BF32A7664}" type="presOf" srcId="{BF09065C-AE7D-49CF-9D0D-07BFDB71B8CF}" destId="{118FF438-EC3A-400B-A430-CAAE4D284B48}" srcOrd="1" destOrd="0" presId="urn:microsoft.com/office/officeart/2005/8/layout/orgChart1"/>
    <dgm:cxn modelId="{5D093877-D937-440F-8D5F-A0B0CF448365}" type="presOf" srcId="{FDD8D564-5D5C-4F0A-A0AA-170179E92EFA}" destId="{7282FCFC-BCD8-456F-BF3C-E72A33046534}" srcOrd="0" destOrd="0" presId="urn:microsoft.com/office/officeart/2005/8/layout/orgChart1"/>
    <dgm:cxn modelId="{4179557C-E65E-47AA-B4D3-0E067FFD6C94}" srcId="{C5278140-ABEC-43D4-8C7C-7838E4657318}" destId="{A2DDB5C6-F349-4878-BE5E-A5F9917EEEF3}" srcOrd="0" destOrd="0" parTransId="{FDD8D564-5D5C-4F0A-A0AA-170179E92EFA}" sibTransId="{3F27B602-A82B-4AFB-8CA4-38C0272801A3}"/>
    <dgm:cxn modelId="{1BDBCEA9-7D0D-4452-9975-2934CA62111B}" type="presOf" srcId="{B56A3456-7E09-4449-A709-58D96654ADC2}" destId="{4C53D62A-F965-4944-9C19-DF75D3C08C3A}" srcOrd="0" destOrd="0" presId="urn:microsoft.com/office/officeart/2005/8/layout/orgChart1"/>
    <dgm:cxn modelId="{864BC7BB-4DD3-4200-A9F6-B4C625CB941E}" srcId="{C5278140-ABEC-43D4-8C7C-7838E4657318}" destId="{BF09065C-AE7D-49CF-9D0D-07BFDB71B8CF}" srcOrd="2" destOrd="0" parTransId="{CD594B8E-7D30-4A83-A0AD-1F37F5A1FDF2}" sibTransId="{216EDD47-A4A0-4AB9-AC8F-CBE566BDDFD4}"/>
    <dgm:cxn modelId="{7A046EBE-9706-4BDB-92AA-276D3FEF23A6}" type="presOf" srcId="{B1CCD568-8FBD-4913-B888-33854D7CF385}" destId="{049AF9A6-76DE-4AB9-A6D5-91740093034B}" srcOrd="0" destOrd="0" presId="urn:microsoft.com/office/officeart/2005/8/layout/orgChart1"/>
    <dgm:cxn modelId="{F857FDBE-C1FD-4A92-8BFD-9C3A9CE39372}" type="presOf" srcId="{CD594B8E-7D30-4A83-A0AD-1F37F5A1FDF2}" destId="{6CC81760-4C02-448B-9597-63BFD6F7D584}" srcOrd="0" destOrd="0" presId="urn:microsoft.com/office/officeart/2005/8/layout/orgChart1"/>
    <dgm:cxn modelId="{B91D71C4-5092-4678-94D3-DDF6E627BDB9}" type="presOf" srcId="{4ECBFB05-26AB-416B-8B13-371B1B240AD7}" destId="{8190780A-8D03-47D2-AFAB-F8B7E8B82D06}" srcOrd="0" destOrd="0" presId="urn:microsoft.com/office/officeart/2005/8/layout/orgChart1"/>
    <dgm:cxn modelId="{864D3AC8-66DE-45FE-AC47-AE375A469311}" srcId="{C5278140-ABEC-43D4-8C7C-7838E4657318}" destId="{4ECBFB05-26AB-416B-8B13-371B1B240AD7}" srcOrd="1" destOrd="0" parTransId="{B56A3456-7E09-4449-A709-58D96654ADC2}" sibTransId="{DE384FB3-7305-439E-A2AD-9746C7DFFA5D}"/>
    <dgm:cxn modelId="{C4EBF6CE-AEBC-4293-98EE-567E9539FD2E}" type="presOf" srcId="{A2DDB5C6-F349-4878-BE5E-A5F9917EEEF3}" destId="{7959D3B6-20E9-4008-812A-0E660BB7FE81}" srcOrd="1" destOrd="0" presId="urn:microsoft.com/office/officeart/2005/8/layout/orgChart1"/>
    <dgm:cxn modelId="{E414F3D7-1996-436A-A050-16588ECC7EE2}" type="presOf" srcId="{C5278140-ABEC-43D4-8C7C-7838E4657318}" destId="{43CAE145-0344-4FAE-85A5-E82A4F67E69A}" srcOrd="1" destOrd="0" presId="urn:microsoft.com/office/officeart/2005/8/layout/orgChart1"/>
    <dgm:cxn modelId="{897DA2E5-D2D2-4248-A14E-6EC03631651A}" type="presOf" srcId="{C5278140-ABEC-43D4-8C7C-7838E4657318}" destId="{D60CA62D-C0B5-4019-9B4F-B61960A8A6A5}" srcOrd="0" destOrd="0" presId="urn:microsoft.com/office/officeart/2005/8/layout/orgChart1"/>
    <dgm:cxn modelId="{B69F54FB-9019-4261-8C10-948F6EF58A1B}" srcId="{B1CCD568-8FBD-4913-B888-33854D7CF385}" destId="{C5278140-ABEC-43D4-8C7C-7838E4657318}" srcOrd="0" destOrd="0" parTransId="{43CE4F04-324C-4F25-AEE5-24E19C1DE6DF}" sibTransId="{2363E990-89DB-401D-A382-60E27FEA6153}"/>
    <dgm:cxn modelId="{56DAD3FE-D000-4ED4-9121-74FFB41C25DC}" type="presOf" srcId="{A2DDB5C6-F349-4878-BE5E-A5F9917EEEF3}" destId="{73142C38-9808-4420-BEE6-754FAFE3D57C}" srcOrd="0" destOrd="0" presId="urn:microsoft.com/office/officeart/2005/8/layout/orgChart1"/>
    <dgm:cxn modelId="{9EB9182A-F4FA-42A4-B095-E919843C3374}" type="presParOf" srcId="{049AF9A6-76DE-4AB9-A6D5-91740093034B}" destId="{952F2F62-3969-4534-B267-E415DA107883}" srcOrd="0" destOrd="0" presId="urn:microsoft.com/office/officeart/2005/8/layout/orgChart1"/>
    <dgm:cxn modelId="{C37DA1EB-50E3-4561-9FB4-79C439FCF7B5}" type="presParOf" srcId="{952F2F62-3969-4534-B267-E415DA107883}" destId="{3DA10112-9987-46BF-9B13-6BBA68535734}" srcOrd="0" destOrd="0" presId="urn:microsoft.com/office/officeart/2005/8/layout/orgChart1"/>
    <dgm:cxn modelId="{D8B65C1B-C2A7-41BD-B0CA-9C0BF6C7A607}" type="presParOf" srcId="{3DA10112-9987-46BF-9B13-6BBA68535734}" destId="{D60CA62D-C0B5-4019-9B4F-B61960A8A6A5}" srcOrd="0" destOrd="0" presId="urn:microsoft.com/office/officeart/2005/8/layout/orgChart1"/>
    <dgm:cxn modelId="{DFB3E577-6CE1-4701-A0D6-50F4D4378825}" type="presParOf" srcId="{3DA10112-9987-46BF-9B13-6BBA68535734}" destId="{43CAE145-0344-4FAE-85A5-E82A4F67E69A}" srcOrd="1" destOrd="0" presId="urn:microsoft.com/office/officeart/2005/8/layout/orgChart1"/>
    <dgm:cxn modelId="{6DA387D5-1313-4A73-8D95-BF67BE694A03}" type="presParOf" srcId="{952F2F62-3969-4534-B267-E415DA107883}" destId="{F3FD1389-8504-4FE8-9484-D2638502A0A8}" srcOrd="1" destOrd="0" presId="urn:microsoft.com/office/officeart/2005/8/layout/orgChart1"/>
    <dgm:cxn modelId="{1D9381C8-5D0E-4418-B643-9FC922743EFA}" type="presParOf" srcId="{F3FD1389-8504-4FE8-9484-D2638502A0A8}" destId="{7282FCFC-BCD8-456F-BF3C-E72A33046534}" srcOrd="0" destOrd="0" presId="urn:microsoft.com/office/officeart/2005/8/layout/orgChart1"/>
    <dgm:cxn modelId="{C662009C-EEE3-4B92-ABD9-C1DD44F0D001}" type="presParOf" srcId="{F3FD1389-8504-4FE8-9484-D2638502A0A8}" destId="{6A05F71F-C60D-4446-B39A-959C7612A464}" srcOrd="1" destOrd="0" presId="urn:microsoft.com/office/officeart/2005/8/layout/orgChart1"/>
    <dgm:cxn modelId="{2B89595A-59B7-49D7-80FF-DCA0B225B7FE}" type="presParOf" srcId="{6A05F71F-C60D-4446-B39A-959C7612A464}" destId="{86A7AAB0-07A8-4488-BCB9-40AABFBA787D}" srcOrd="0" destOrd="0" presId="urn:microsoft.com/office/officeart/2005/8/layout/orgChart1"/>
    <dgm:cxn modelId="{1E7DD470-D53E-4A28-BF05-1854C596F8C6}" type="presParOf" srcId="{86A7AAB0-07A8-4488-BCB9-40AABFBA787D}" destId="{73142C38-9808-4420-BEE6-754FAFE3D57C}" srcOrd="0" destOrd="0" presId="urn:microsoft.com/office/officeart/2005/8/layout/orgChart1"/>
    <dgm:cxn modelId="{0836AC6E-F1ED-4AC2-8ACB-3F8324EAB935}" type="presParOf" srcId="{86A7AAB0-07A8-4488-BCB9-40AABFBA787D}" destId="{7959D3B6-20E9-4008-812A-0E660BB7FE81}" srcOrd="1" destOrd="0" presId="urn:microsoft.com/office/officeart/2005/8/layout/orgChart1"/>
    <dgm:cxn modelId="{7F1EEFE6-88A4-4EF8-90E2-4B42F72C5CF8}" type="presParOf" srcId="{6A05F71F-C60D-4446-B39A-959C7612A464}" destId="{5782DE18-A10D-40D5-903F-81D3C631DBA0}" srcOrd="1" destOrd="0" presId="urn:microsoft.com/office/officeart/2005/8/layout/orgChart1"/>
    <dgm:cxn modelId="{2D4469EE-532F-44C6-9C90-ADF7E6D7EE34}" type="presParOf" srcId="{6A05F71F-C60D-4446-B39A-959C7612A464}" destId="{5A472EBF-6109-4ABB-87DD-4D9FDE28CC9E}" srcOrd="2" destOrd="0" presId="urn:microsoft.com/office/officeart/2005/8/layout/orgChart1"/>
    <dgm:cxn modelId="{50AF061D-CC52-4A55-8BE5-A9926C3F0E50}" type="presParOf" srcId="{F3FD1389-8504-4FE8-9484-D2638502A0A8}" destId="{4C53D62A-F965-4944-9C19-DF75D3C08C3A}" srcOrd="2" destOrd="0" presId="urn:microsoft.com/office/officeart/2005/8/layout/orgChart1"/>
    <dgm:cxn modelId="{199824BD-5D11-4235-AB65-BCAB8444B588}" type="presParOf" srcId="{F3FD1389-8504-4FE8-9484-D2638502A0A8}" destId="{4577B906-A20A-478A-B92E-5885CAB0B600}" srcOrd="3" destOrd="0" presId="urn:microsoft.com/office/officeart/2005/8/layout/orgChart1"/>
    <dgm:cxn modelId="{76747D1E-BA74-4A03-A978-4B1BF0580A95}" type="presParOf" srcId="{4577B906-A20A-478A-B92E-5885CAB0B600}" destId="{C663B7C5-28B4-48A2-B9CC-2AD23E26F40F}" srcOrd="0" destOrd="0" presId="urn:microsoft.com/office/officeart/2005/8/layout/orgChart1"/>
    <dgm:cxn modelId="{7D5D151B-1CD8-4FE8-98A8-A2130828CC87}" type="presParOf" srcId="{C663B7C5-28B4-48A2-B9CC-2AD23E26F40F}" destId="{8190780A-8D03-47D2-AFAB-F8B7E8B82D06}" srcOrd="0" destOrd="0" presId="urn:microsoft.com/office/officeart/2005/8/layout/orgChart1"/>
    <dgm:cxn modelId="{FBA913DB-50E1-44D7-B4E0-87268B2A50C5}" type="presParOf" srcId="{C663B7C5-28B4-48A2-B9CC-2AD23E26F40F}" destId="{3295F015-E8F5-4487-A601-0143F5931841}" srcOrd="1" destOrd="0" presId="urn:microsoft.com/office/officeart/2005/8/layout/orgChart1"/>
    <dgm:cxn modelId="{14A27685-1610-404F-8C49-1E7D49416ACF}" type="presParOf" srcId="{4577B906-A20A-478A-B92E-5885CAB0B600}" destId="{EFDFB33B-F034-4CE9-A017-D1D088808881}" srcOrd="1" destOrd="0" presId="urn:microsoft.com/office/officeart/2005/8/layout/orgChart1"/>
    <dgm:cxn modelId="{5D6E7908-D878-49FF-87B8-D4089667FFA8}" type="presParOf" srcId="{4577B906-A20A-478A-B92E-5885CAB0B600}" destId="{93F0A1CE-3387-475F-89F6-FF8C0D11A8C0}" srcOrd="2" destOrd="0" presId="urn:microsoft.com/office/officeart/2005/8/layout/orgChart1"/>
    <dgm:cxn modelId="{AA7019D1-181B-4631-9111-D280BD2BBB23}" type="presParOf" srcId="{F3FD1389-8504-4FE8-9484-D2638502A0A8}" destId="{6CC81760-4C02-448B-9597-63BFD6F7D584}" srcOrd="4" destOrd="0" presId="urn:microsoft.com/office/officeart/2005/8/layout/orgChart1"/>
    <dgm:cxn modelId="{37750216-3502-4CFE-93FE-4B81B496803C}" type="presParOf" srcId="{F3FD1389-8504-4FE8-9484-D2638502A0A8}" destId="{9F35B30A-3BE6-4920-A24E-1C6F128BBE56}" srcOrd="5" destOrd="0" presId="urn:microsoft.com/office/officeart/2005/8/layout/orgChart1"/>
    <dgm:cxn modelId="{DF0FB89D-84D2-4531-8A49-B63493DCB3E9}" type="presParOf" srcId="{9F35B30A-3BE6-4920-A24E-1C6F128BBE56}" destId="{987E0F4B-714A-40EF-8D6A-97768C3EA973}" srcOrd="0" destOrd="0" presId="urn:microsoft.com/office/officeart/2005/8/layout/orgChart1"/>
    <dgm:cxn modelId="{84B3936E-1F52-4287-B493-7B63D0793DC8}" type="presParOf" srcId="{987E0F4B-714A-40EF-8D6A-97768C3EA973}" destId="{1269131B-F548-4D23-93B6-223D27E577CD}" srcOrd="0" destOrd="0" presId="urn:microsoft.com/office/officeart/2005/8/layout/orgChart1"/>
    <dgm:cxn modelId="{0A8771DB-9DD3-47D4-A8FC-54FFF0AAE36C}" type="presParOf" srcId="{987E0F4B-714A-40EF-8D6A-97768C3EA973}" destId="{118FF438-EC3A-400B-A430-CAAE4D284B48}" srcOrd="1" destOrd="0" presId="urn:microsoft.com/office/officeart/2005/8/layout/orgChart1"/>
    <dgm:cxn modelId="{9671BB2E-C367-4EBC-B3F7-3767ACD0FFC1}" type="presParOf" srcId="{9F35B30A-3BE6-4920-A24E-1C6F128BBE56}" destId="{87DE1542-C79F-494F-B86F-599FAEA61FCB}" srcOrd="1" destOrd="0" presId="urn:microsoft.com/office/officeart/2005/8/layout/orgChart1"/>
    <dgm:cxn modelId="{7C3ACE03-D488-4F3B-ABBF-DC47631D6B28}" type="presParOf" srcId="{9F35B30A-3BE6-4920-A24E-1C6F128BBE56}" destId="{2B726529-AD03-44D4-93C4-0150DB076A82}" srcOrd="2" destOrd="0" presId="urn:microsoft.com/office/officeart/2005/8/layout/orgChart1"/>
    <dgm:cxn modelId="{BCF5A018-BC7D-49FA-A450-0DA9931AE4D3}" type="presParOf" srcId="{952F2F62-3969-4534-B267-E415DA107883}" destId="{9B730751-E44D-4754-9312-29B02A744A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81760-4C02-448B-9597-63BFD6F7D584}">
      <dsp:nvSpPr>
        <dsp:cNvPr id="0" name=""/>
        <dsp:cNvSpPr/>
      </dsp:nvSpPr>
      <dsp:spPr>
        <a:xfrm>
          <a:off x="5257800" y="1853201"/>
          <a:ext cx="3716048" cy="644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67"/>
              </a:lnTo>
              <a:lnTo>
                <a:pt x="3716048" y="322467"/>
              </a:lnTo>
              <a:lnTo>
                <a:pt x="3716048" y="644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3D62A-F965-4944-9C19-DF75D3C08C3A}">
      <dsp:nvSpPr>
        <dsp:cNvPr id="0" name=""/>
        <dsp:cNvSpPr/>
      </dsp:nvSpPr>
      <dsp:spPr>
        <a:xfrm>
          <a:off x="5212080" y="1853201"/>
          <a:ext cx="91440" cy="644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2FCFC-BCD8-456F-BF3C-E72A33046534}">
      <dsp:nvSpPr>
        <dsp:cNvPr id="0" name=""/>
        <dsp:cNvSpPr/>
      </dsp:nvSpPr>
      <dsp:spPr>
        <a:xfrm>
          <a:off x="1535557" y="1853201"/>
          <a:ext cx="3722242" cy="644934"/>
        </a:xfrm>
        <a:custGeom>
          <a:avLst/>
          <a:gdLst/>
          <a:ahLst/>
          <a:cxnLst/>
          <a:rect l="0" t="0" r="0" b="0"/>
          <a:pathLst>
            <a:path>
              <a:moveTo>
                <a:pt x="3722242" y="0"/>
              </a:moveTo>
              <a:lnTo>
                <a:pt x="3722242" y="322467"/>
              </a:lnTo>
              <a:lnTo>
                <a:pt x="0" y="322467"/>
              </a:lnTo>
              <a:lnTo>
                <a:pt x="0" y="644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CA62D-C0B5-4019-9B4F-B61960A8A6A5}">
      <dsp:nvSpPr>
        <dsp:cNvPr id="0" name=""/>
        <dsp:cNvSpPr/>
      </dsp:nvSpPr>
      <dsp:spPr>
        <a:xfrm>
          <a:off x="5487" y="317644"/>
          <a:ext cx="10504625" cy="1535557"/>
        </a:xfrm>
        <a:prstGeom prst="rect">
          <a:avLst/>
        </a:prstGeom>
        <a:solidFill>
          <a:srgbClr val="F7A8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 dirty="0">
              <a:latin typeface="Verdana "/>
            </a:rPr>
            <a:t>Nachhaltigkeit</a:t>
          </a:r>
        </a:p>
      </dsp:txBody>
      <dsp:txXfrm>
        <a:off x="5487" y="317644"/>
        <a:ext cx="10504625" cy="1535557"/>
      </dsp:txXfrm>
    </dsp:sp>
    <dsp:sp modelId="{73142C38-9808-4420-BEE6-754FAFE3D57C}">
      <dsp:nvSpPr>
        <dsp:cNvPr id="0" name=""/>
        <dsp:cNvSpPr/>
      </dsp:nvSpPr>
      <dsp:spPr>
        <a:xfrm>
          <a:off x="0" y="2498136"/>
          <a:ext cx="3071114" cy="1535557"/>
        </a:xfrm>
        <a:prstGeom prst="rect">
          <a:avLst/>
        </a:prstGeom>
        <a:solidFill>
          <a:srgbClr val="F7A8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 dirty="0">
              <a:latin typeface="Verdana "/>
            </a:rPr>
            <a:t>Umwelt</a:t>
          </a:r>
        </a:p>
      </dsp:txBody>
      <dsp:txXfrm>
        <a:off x="0" y="2498136"/>
        <a:ext cx="3071114" cy="1535557"/>
      </dsp:txXfrm>
    </dsp:sp>
    <dsp:sp modelId="{8190780A-8D03-47D2-AFAB-F8B7E8B82D06}">
      <dsp:nvSpPr>
        <dsp:cNvPr id="0" name=""/>
        <dsp:cNvSpPr/>
      </dsp:nvSpPr>
      <dsp:spPr>
        <a:xfrm>
          <a:off x="3722242" y="2498136"/>
          <a:ext cx="3071114" cy="1535557"/>
        </a:xfrm>
        <a:prstGeom prst="rect">
          <a:avLst/>
        </a:prstGeom>
        <a:solidFill>
          <a:srgbClr val="F7A8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 dirty="0">
              <a:latin typeface="Verdana "/>
            </a:rPr>
            <a:t>Wirtschaft</a:t>
          </a:r>
        </a:p>
      </dsp:txBody>
      <dsp:txXfrm>
        <a:off x="3722242" y="2498136"/>
        <a:ext cx="3071114" cy="1535557"/>
      </dsp:txXfrm>
    </dsp:sp>
    <dsp:sp modelId="{1269131B-F548-4D23-93B6-223D27E577CD}">
      <dsp:nvSpPr>
        <dsp:cNvPr id="0" name=""/>
        <dsp:cNvSpPr/>
      </dsp:nvSpPr>
      <dsp:spPr>
        <a:xfrm>
          <a:off x="7438291" y="2498136"/>
          <a:ext cx="3071114" cy="1535557"/>
        </a:xfrm>
        <a:prstGeom prst="rect">
          <a:avLst/>
        </a:prstGeom>
        <a:solidFill>
          <a:srgbClr val="F7A8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 dirty="0">
              <a:latin typeface="Verdana "/>
            </a:rPr>
            <a:t>Soziales</a:t>
          </a:r>
        </a:p>
      </dsp:txBody>
      <dsp:txXfrm>
        <a:off x="7438291" y="2498136"/>
        <a:ext cx="3071114" cy="1535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DDBB7-BD02-4ECB-BD3A-F022246614A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5B1F2-2F16-45C2-9491-2EF5FC0D4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94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di.eu/umwelt-und-nachhaltigkeit/nachhaltiges-wirtschaft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" dirty="0">
                <a:latin typeface="Verdana "/>
                <a:hlinkClick r:id="rId3"/>
              </a:rPr>
              <a:t>https://bdi.eu/umwelt-und-nachhaltigkeit/nachhaltiges-wirtschaften</a:t>
            </a:r>
            <a:r>
              <a:rPr lang="de-DE" sz="200" dirty="0">
                <a:latin typeface="Verdana "/>
              </a:rPr>
              <a:t>, 19.02.24; 09.26</a:t>
            </a:r>
          </a:p>
          <a:p>
            <a:r>
              <a:rPr lang="de-DE" dirty="0"/>
              <a:t>Wie kann Wirtschaften was ja grundsätzlich Wachstum bedeutet mit </a:t>
            </a:r>
            <a:r>
              <a:rPr lang="de-DE" dirty="0" err="1"/>
              <a:t>Nachhalitgkeit</a:t>
            </a:r>
            <a:r>
              <a:rPr lang="de-DE" dirty="0"/>
              <a:t> zusammen spielen?</a:t>
            </a:r>
          </a:p>
          <a:p>
            <a:r>
              <a:rPr lang="de-DE" dirty="0"/>
              <a:t>Begrenzte Ressourcen </a:t>
            </a:r>
          </a:p>
          <a:p>
            <a:r>
              <a:rPr lang="de-DE" dirty="0"/>
              <a:t>Klimagesetze, Lieferkettengesetzt, soziale </a:t>
            </a:r>
            <a:r>
              <a:rPr lang="de-DE" dirty="0" err="1"/>
              <a:t>Apekte</a:t>
            </a:r>
            <a:endParaRPr lang="de-DE" dirty="0"/>
          </a:p>
          <a:p>
            <a:endParaRPr lang="de-DE" dirty="0"/>
          </a:p>
          <a:p>
            <a:r>
              <a:rPr lang="de-DE" dirty="0"/>
              <a:t>Unter Berücksichtigung der aktuellen Entwicklungen, Klimakatastrophe. Zwingend notwendig!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5B1F2-2F16-45C2-9491-2EF5FC0D445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55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Nachhaltiges Wirtschaften heißt: Soziale, ökologische und ökonomische Belange müssen immer wieder neu gegeneinander abgewogen und in ein vernünftiges Verhältnis gebracht werden.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5B1F2-2F16-45C2-9491-2EF5FC0D445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92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5B1F2-2F16-45C2-9491-2EF5FC0D44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10-15Minuten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5B1F2-2F16-45C2-9491-2EF5FC0D445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24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72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6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91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2488023" y="6273818"/>
            <a:ext cx="706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6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6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4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4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12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5" b="29832"/>
          <a:stretch/>
        </p:blipFill>
        <p:spPr>
          <a:xfrm>
            <a:off x="0" y="0"/>
            <a:ext cx="12192000" cy="696350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5002823"/>
            <a:ext cx="12192000" cy="1960685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783" y="5175127"/>
            <a:ext cx="1474894" cy="15755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55077" y="5196254"/>
            <a:ext cx="8419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F7A823"/>
                </a:solidFill>
                <a:latin typeface="Verdana "/>
              </a:rPr>
              <a:t>Willkommen zum Online-Aktionstag</a:t>
            </a:r>
          </a:p>
          <a:p>
            <a:endParaRPr lang="de-DE" sz="3000" b="1" dirty="0">
              <a:solidFill>
                <a:schemeClr val="bg1"/>
              </a:solidFill>
              <a:latin typeface="Verdana "/>
            </a:endParaRPr>
          </a:p>
          <a:p>
            <a:r>
              <a:rPr lang="de-DE" sz="3000" b="1" dirty="0">
                <a:solidFill>
                  <a:schemeClr val="bg1"/>
                </a:solidFill>
                <a:latin typeface="Verdana "/>
              </a:rPr>
              <a:t>„Nachhaltiges Wirtschaften“ </a:t>
            </a:r>
          </a:p>
        </p:txBody>
      </p:sp>
    </p:spTree>
    <p:extLst>
      <p:ext uri="{BB962C8B-B14F-4D97-AF65-F5344CB8AC3E}">
        <p14:creationId xmlns:p14="http://schemas.microsoft.com/office/powerpoint/2010/main" val="212517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DA90C-A268-48F4-9C99-382AFAE0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Verdana 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CB3BF-C3A9-4402-95FF-D471E5AC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Verdana "/>
              </a:rPr>
              <a:t>Nachhaltiges Wirtschaften – wie kann das gehen?</a:t>
            </a:r>
          </a:p>
          <a:p>
            <a:r>
              <a:rPr lang="de-DE" dirty="0">
                <a:latin typeface="Verdana "/>
              </a:rPr>
              <a:t>Exemplarische Themenbereiche im Studium</a:t>
            </a:r>
          </a:p>
          <a:p>
            <a:r>
              <a:rPr lang="de-DE" dirty="0">
                <a:latin typeface="Verdana "/>
              </a:rPr>
              <a:t>Studienangebote in Baden-Württemberg</a:t>
            </a:r>
          </a:p>
          <a:p>
            <a:r>
              <a:rPr lang="de-DE" dirty="0">
                <a:latin typeface="Verdana "/>
              </a:rPr>
              <a:t>Berufsmöglichkeiten: was kann ich hinterher damit machen?</a:t>
            </a:r>
          </a:p>
          <a:p>
            <a:r>
              <a:rPr lang="de-DE" dirty="0">
                <a:latin typeface="Verdana "/>
              </a:rPr>
              <a:t>Erfahrungsberichte von Studierenden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7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DA90C-A268-48F4-9C99-382AFAE0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Verdana "/>
              </a:rPr>
              <a:t>Nachhaltiges Wirtschaften – wie kann das gehen?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CB3BF-C3A9-4402-95FF-D471E5ACB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48" y="17879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Verdana "/>
              </a:rPr>
              <a:t>Megatrend oder Notwendigkeit?</a:t>
            </a:r>
          </a:p>
          <a:p>
            <a:pPr marL="0" indent="0">
              <a:buNone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CEE683-6603-4783-90FF-21639115B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18" y="2453640"/>
            <a:ext cx="5256259" cy="35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Verdana "/>
              </a:rPr>
              <a:t>3 Säulen-Modell Nachhaltigkeit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6D6F1041-1A23-4C49-BF34-BC4E5775A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413906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859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382D8-2861-4C2A-BCC1-AF8A6F7D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Exemplarische Themenbereiche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6650FB-744A-4728-9E18-690DB9720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Nachhaltige Unternehmensführung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Wie können Unternehmen durch die Integration von Nachhaltigkeitspraktiken in ihre Strategie nicht nur die Umwelt schützen, sondern auch ihre Profitabilität steigern?</a:t>
            </a: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Kreislaufwirtschaft und Umgang mit Ressourcen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Wie können Betriebe durch Kreislaufwirtschaft Ressourcen effizienter nutzen und gleichzeitig Abfall und Umweltbelastungen reduzieren?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0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5BE31-2589-4406-A827-00A90CE3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Exemplarische Themenbereiche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F016DD-C6F5-471D-BC4B-410411AA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Erneuerbare Energien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Inwiefern können erneuerbare Energien wie Solar- und Windkraft die Abhängigkeit von fossilen Brennstoffen verringern und zur globalen Energieversorgung beitragen?</a:t>
            </a: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Betriebliche Prozesse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Wie können betriebliche Prozesse durch den Einsatz von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Leanmanagement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und grünen Technologien effizienter und umweltfreundlicher gestaltet werden?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3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0584" cy="1325561"/>
          </a:xfrm>
        </p:spPr>
        <p:txBody>
          <a:bodyPr/>
          <a:lstStyle/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Studienangebote</a:t>
            </a:r>
            <a:b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Baden-Württemberg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69EE6ED4-4CBE-44E5-A8C3-0DF35BF5D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503843"/>
              </p:ext>
            </p:extLst>
          </p:nvPr>
        </p:nvGraphicFramePr>
        <p:xfrm>
          <a:off x="838199" y="1690686"/>
          <a:ext cx="10515600" cy="3677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1169251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75961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Studienangebot</a:t>
                      </a:r>
                    </a:p>
                  </a:txBody>
                  <a:tcPr>
                    <a:solidFill>
                      <a:srgbClr val="F7A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Hochschule / Universität</a:t>
                      </a:r>
                    </a:p>
                  </a:txBody>
                  <a:tcPr>
                    <a:solidFill>
                      <a:srgbClr val="F7A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21744"/>
                  </a:ext>
                </a:extLst>
              </a:tr>
              <a:tr h="207921">
                <a:tc>
                  <a:txBody>
                    <a:bodyPr/>
                    <a:lstStyle/>
                    <a:p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BWL / Nachhaltigkeit und Ressourceneffizienz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Hochschule Pforzheim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Nachhaltiges Management – Energiewirtschaft/ Ressourcenwirtschaft/</a:t>
                      </a:r>
                    </a:p>
                    <a:p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Produktmanagement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Hochschule für Wirtschaft und Umwelt</a:t>
                      </a:r>
                      <a:b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Nürtingen-Geislingen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10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Nachhaltiges Regionalmanagement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Hochschule für Forstwirtschaft Rottenburg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48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Ressourcenmanagement 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Hochschule für Forstwirtschaft Rottenburg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08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Sustainability</a:t>
                      </a:r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&amp;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Universität Stuttgart - Hohenheim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99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Zukunftsökonomie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Hochschule für Wirtschaft und Umwelt</a:t>
                      </a:r>
                      <a:b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de-D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Nürtingen-Geislingen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945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41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BDD7F-B273-4B68-AE8D-7980CF2E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Berufsmöglichkeiten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EF7FC2-F7B1-47A7-8BDB-09C569AA4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6146074" cy="4351338"/>
          </a:xfrm>
        </p:spPr>
        <p:txBody>
          <a:bodyPr/>
          <a:lstStyle/>
          <a:p>
            <a:r>
              <a:rPr lang="de-DE" sz="1800" dirty="0">
                <a:latin typeface="Verdana "/>
              </a:rPr>
              <a:t>Klimaschutzmanager*in</a:t>
            </a:r>
          </a:p>
          <a:p>
            <a:r>
              <a:rPr lang="de-DE" sz="1800" dirty="0">
                <a:latin typeface="Verdana "/>
              </a:rPr>
              <a:t>Umwelt-/ Nachhaltigkeitsmanager-/ Energieberater*in</a:t>
            </a:r>
          </a:p>
          <a:p>
            <a:r>
              <a:rPr lang="de-DE" sz="1800" dirty="0">
                <a:latin typeface="Verdana "/>
              </a:rPr>
              <a:t>Berater*in Produktionsoptimierung/Lean </a:t>
            </a:r>
            <a:r>
              <a:rPr lang="de-DE" sz="1800" dirty="0" err="1">
                <a:latin typeface="Verdana "/>
              </a:rPr>
              <a:t>Production</a:t>
            </a:r>
            <a:endParaRPr lang="de-DE" sz="1800" dirty="0">
              <a:latin typeface="Verdana "/>
            </a:endParaRPr>
          </a:p>
          <a:p>
            <a:r>
              <a:rPr lang="de-DE" sz="1800" dirty="0">
                <a:latin typeface="Verdana "/>
              </a:rPr>
              <a:t>Key Account Manager*in</a:t>
            </a:r>
          </a:p>
          <a:p>
            <a:r>
              <a:rPr lang="de-DE" sz="1800" dirty="0">
                <a:latin typeface="Verdana "/>
              </a:rPr>
              <a:t>Umweltauditor*in</a:t>
            </a:r>
          </a:p>
          <a:p>
            <a:r>
              <a:rPr lang="de-DE" sz="1800" dirty="0">
                <a:latin typeface="Verdana "/>
              </a:rPr>
              <a:t>Grüne Finanzberatung</a:t>
            </a:r>
          </a:p>
          <a:p>
            <a:r>
              <a:rPr lang="de-DE" sz="1800" dirty="0">
                <a:latin typeface="Verdana "/>
              </a:rPr>
              <a:t>Carbon Manager*in</a:t>
            </a:r>
          </a:p>
          <a:p>
            <a:r>
              <a:rPr lang="de-DE" sz="1800" dirty="0">
                <a:latin typeface="Verdana "/>
              </a:rPr>
              <a:t>Forschung und Lehre</a:t>
            </a:r>
          </a:p>
          <a:p>
            <a:r>
              <a:rPr lang="de-DE" sz="1800" dirty="0">
                <a:latin typeface="Verdana "/>
              </a:rPr>
              <a:t>Entrepreneurship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D3D1076-EC84-457E-BF72-7D1030361044}"/>
              </a:ext>
            </a:extLst>
          </p:cNvPr>
          <p:cNvSpPr txBox="1">
            <a:spLocks/>
          </p:cNvSpPr>
          <p:nvPr/>
        </p:nvSpPr>
        <p:spPr>
          <a:xfrm>
            <a:off x="6263640" y="1253331"/>
            <a:ext cx="614607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Verdana "/>
              </a:rPr>
              <a:t>Städte und Kommunen</a:t>
            </a:r>
          </a:p>
          <a:p>
            <a:r>
              <a:rPr lang="de-DE" sz="1800" dirty="0">
                <a:latin typeface="Verdana "/>
              </a:rPr>
              <a:t>Unternehmen (Daimler, Bosch, Porsche, Mahle, Tesla, Patagonia,…)</a:t>
            </a:r>
          </a:p>
          <a:p>
            <a:r>
              <a:rPr lang="de-DE" sz="1800" dirty="0">
                <a:latin typeface="Verdana "/>
              </a:rPr>
              <a:t>Energiedienstleister (ENBW, SWU,…)</a:t>
            </a:r>
          </a:p>
          <a:p>
            <a:r>
              <a:rPr lang="de-DE" sz="1800" dirty="0">
                <a:latin typeface="Verdana "/>
              </a:rPr>
              <a:t>Abfallbetriebe und </a:t>
            </a:r>
            <a:r>
              <a:rPr lang="de-DE" sz="1800" dirty="0" err="1">
                <a:latin typeface="Verdana "/>
              </a:rPr>
              <a:t>Recylinghöfe</a:t>
            </a:r>
            <a:endParaRPr lang="de-DE" sz="1800" dirty="0">
              <a:latin typeface="Verdana "/>
            </a:endParaRPr>
          </a:p>
          <a:p>
            <a:r>
              <a:rPr lang="de-DE" sz="1800" dirty="0">
                <a:latin typeface="Verdana "/>
              </a:rPr>
              <a:t>Wasseraufbereitungsanlagen</a:t>
            </a:r>
          </a:p>
          <a:p>
            <a:r>
              <a:rPr lang="de-DE" sz="1800" dirty="0">
                <a:latin typeface="Verdana "/>
              </a:rPr>
              <a:t>Forschungsinstitute</a:t>
            </a:r>
          </a:p>
          <a:p>
            <a:r>
              <a:rPr lang="de-DE" sz="1800" dirty="0" err="1">
                <a:latin typeface="Verdana "/>
              </a:rPr>
              <a:t>NGO`s</a:t>
            </a:r>
            <a:endParaRPr lang="de-DE" sz="1800" dirty="0">
              <a:latin typeface="Verdana "/>
            </a:endParaRPr>
          </a:p>
          <a:p>
            <a:r>
              <a:rPr lang="de-DE" sz="1800" dirty="0">
                <a:latin typeface="Verdana "/>
              </a:rPr>
              <a:t>Selbstständigkeit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437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BDD7F-B273-4B68-AE8D-7980CF2E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Studierende berichten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EF7FC2-F7B1-47A7-8BDB-09C569AA4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de-DE" dirty="0">
                <a:latin typeface="Verdana "/>
              </a:rPr>
              <a:t>Warum hast du dich für diesen Studiengang entschieden und wie hat er deine Perspektive auf Nachhaltigkeit und Betriebswirtschaft verändert?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de-DE" dirty="0">
                <a:latin typeface="Verdana "/>
              </a:rPr>
              <a:t>Was macht deinen Studiengang für dich wertvoll?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de-DE" dirty="0">
                <a:latin typeface="Verdana "/>
              </a:rPr>
              <a:t>Wo hast du dein Praxissemester gemacht und wo siehst du dich beruflich in der Zukunft?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Breitbild</PresentationFormat>
  <Paragraphs>83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Verdana </vt:lpstr>
      <vt:lpstr>Office</vt:lpstr>
      <vt:lpstr>PowerPoint-Präsentation</vt:lpstr>
      <vt:lpstr>Agenda</vt:lpstr>
      <vt:lpstr>Nachhaltiges Wirtschaften – wie kann das gehen? </vt:lpstr>
      <vt:lpstr>3 Säulen-Modell Nachhaltigkeit</vt:lpstr>
      <vt:lpstr>Exemplarische Themenbereiche</vt:lpstr>
      <vt:lpstr>Exemplarische Themenbereiche</vt:lpstr>
      <vt:lpstr>Studienangebote Baden-Württemberg</vt:lpstr>
      <vt:lpstr>Berufsmöglichkeiten</vt:lpstr>
      <vt:lpstr>Studierende berichten</vt:lpstr>
    </vt:vector>
  </TitlesOfParts>
  <Company>HdM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Funke Annica</dc:creator>
  <cp:lastModifiedBy>Röseling, Claudia</cp:lastModifiedBy>
  <cp:revision>45</cp:revision>
  <dcterms:created xsi:type="dcterms:W3CDTF">2023-12-04T09:59:12Z</dcterms:created>
  <dcterms:modified xsi:type="dcterms:W3CDTF">2024-02-27T12:10:32Z</dcterms:modified>
</cp:coreProperties>
</file>