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62" r:id="rId3"/>
    <p:sldId id="264" r:id="rId4"/>
    <p:sldId id="265" r:id="rId5"/>
    <p:sldId id="263" r:id="rId6"/>
    <p:sldId id="266" r:id="rId7"/>
    <p:sldId id="267" r:id="rId8"/>
    <p:sldId id="268" r:id="rId9"/>
    <p:sldId id="270" r:id="rId10"/>
    <p:sldId id="269" r:id="rId11"/>
    <p:sldId id="401" r:id="rId12"/>
    <p:sldId id="271" r:id="rId13"/>
    <p:sldId id="400" r:id="rId14"/>
    <p:sldId id="403" r:id="rId15"/>
    <p:sldId id="405" r:id="rId16"/>
    <p:sldId id="404" r:id="rId17"/>
    <p:sldId id="406" r:id="rId18"/>
    <p:sldId id="256" r:id="rId19"/>
    <p:sldId id="257" r:id="rId20"/>
    <p:sldId id="258" r:id="rId21"/>
    <p:sldId id="26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B3223C1-85E2-40BC-AF2F-98559569102E}">
          <p14:sldIdLst>
            <p14:sldId id="261"/>
            <p14:sldId id="262"/>
            <p14:sldId id="264"/>
            <p14:sldId id="265"/>
            <p14:sldId id="263"/>
          </p14:sldIdLst>
        </p14:section>
        <p14:section name="Abschnitt ohne Titel" id="{733AA4F6-D907-42E5-8926-61F324BFBF8D}">
          <p14:sldIdLst>
            <p14:sldId id="266"/>
            <p14:sldId id="267"/>
            <p14:sldId id="268"/>
            <p14:sldId id="270"/>
            <p14:sldId id="269"/>
            <p14:sldId id="401"/>
            <p14:sldId id="271"/>
            <p14:sldId id="400"/>
            <p14:sldId id="403"/>
            <p14:sldId id="405"/>
            <p14:sldId id="404"/>
            <p14:sldId id="406"/>
            <p14:sldId id="256"/>
            <p14:sldId id="257"/>
            <p14:sldId id="258"/>
            <p14:sldId id="260"/>
          </p14:sldIdLst>
        </p14:section>
      </p14:sectionLst>
    </p:ext>
    <p:ext uri="{EFAFB233-063F-42B5-8137-9DF3F51BA10A}">
      <p15:sldGuideLst xmlns:p15="http://schemas.microsoft.com/office/powerpoint/2012/main">
        <p15:guide id="1" orient="horz" pos="754"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A67"/>
    <a:srgbClr val="E19C27"/>
    <a:srgbClr val="F0CD93"/>
    <a:srgbClr val="152F4E"/>
    <a:srgbClr val="BA882F"/>
    <a:srgbClr val="F7A823"/>
    <a:srgbClr val="E69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8070"/>
  </p:normalViewPr>
  <p:slideViewPr>
    <p:cSldViewPr snapToGrid="0" showGuides="1">
      <p:cViewPr varScale="1">
        <p:scale>
          <a:sx n="53" d="100"/>
          <a:sy n="53" d="100"/>
        </p:scale>
        <p:origin x="1140" y="40"/>
      </p:cViewPr>
      <p:guideLst>
        <p:guide orient="horz" pos="754"/>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1AF6C-417A-4FC4-8DE6-E056E7A48595}" type="doc">
      <dgm:prSet loTypeId="urn:microsoft.com/office/officeart/2005/8/layout/hProcess9" loCatId="process" qsTypeId="urn:microsoft.com/office/officeart/2005/8/quickstyle/simple1" qsCatId="simple" csTypeId="urn:microsoft.com/office/officeart/2005/8/colors/accent1_2" csCatId="accent1" phldr="1"/>
      <dgm:spPr/>
    </dgm:pt>
    <dgm:pt modelId="{F17F9E8F-D2B9-4DE1-8F0D-70783BDD4059}">
      <dgm:prSet phldrT="[Text]"/>
      <dgm:spPr>
        <a:solidFill>
          <a:schemeClr val="tx2"/>
        </a:solidFill>
      </dgm:spPr>
      <dgm:t>
        <a:bodyPr/>
        <a:lstStyle/>
        <a:p>
          <a:r>
            <a:rPr lang="de-DE" dirty="0"/>
            <a:t>Bachelor-studium</a:t>
          </a:r>
        </a:p>
      </dgm:t>
    </dgm:pt>
    <dgm:pt modelId="{36F5FB3A-CA25-47AE-A58A-9068860E4611}" type="parTrans" cxnId="{969C5029-5A41-4959-81F7-4AF6D9617C34}">
      <dgm:prSet/>
      <dgm:spPr/>
      <dgm:t>
        <a:bodyPr/>
        <a:lstStyle/>
        <a:p>
          <a:endParaRPr lang="de-DE"/>
        </a:p>
      </dgm:t>
    </dgm:pt>
    <dgm:pt modelId="{42D34E87-C9D5-4F5B-BBA0-F9B324419048}" type="sibTrans" cxnId="{969C5029-5A41-4959-81F7-4AF6D9617C34}">
      <dgm:prSet/>
      <dgm:spPr/>
      <dgm:t>
        <a:bodyPr/>
        <a:lstStyle/>
        <a:p>
          <a:endParaRPr lang="de-DE"/>
        </a:p>
      </dgm:t>
    </dgm:pt>
    <dgm:pt modelId="{5C056B9B-8018-4321-8C78-860B4918ED6E}">
      <dgm:prSet phldrT="[Text]"/>
      <dgm:spPr>
        <a:solidFill>
          <a:schemeClr val="tx2"/>
        </a:solidFill>
      </dgm:spPr>
      <dgm:t>
        <a:bodyPr/>
        <a:lstStyle/>
        <a:p>
          <a:r>
            <a:rPr lang="de-DE" dirty="0"/>
            <a:t>Master </a:t>
          </a:r>
          <a:r>
            <a:rPr lang="de-DE" dirty="0" err="1"/>
            <a:t>of</a:t>
          </a:r>
          <a:r>
            <a:rPr lang="de-DE" dirty="0"/>
            <a:t> Education</a:t>
          </a:r>
        </a:p>
      </dgm:t>
    </dgm:pt>
    <dgm:pt modelId="{AB571330-4C2C-4FEF-AB31-E09DDE110DB2}" type="parTrans" cxnId="{8093D5B5-1BA8-41E1-B908-58CCF2DC32E3}">
      <dgm:prSet/>
      <dgm:spPr/>
      <dgm:t>
        <a:bodyPr/>
        <a:lstStyle/>
        <a:p>
          <a:endParaRPr lang="de-DE"/>
        </a:p>
      </dgm:t>
    </dgm:pt>
    <dgm:pt modelId="{951C40A3-4158-4FA3-80EB-68B189A9DE65}" type="sibTrans" cxnId="{8093D5B5-1BA8-41E1-B908-58CCF2DC32E3}">
      <dgm:prSet/>
      <dgm:spPr/>
      <dgm:t>
        <a:bodyPr/>
        <a:lstStyle/>
        <a:p>
          <a:endParaRPr lang="de-DE"/>
        </a:p>
      </dgm:t>
    </dgm:pt>
    <dgm:pt modelId="{5F9FBC92-196D-404E-94FC-935194686259}">
      <dgm:prSet phldrT="[Text]"/>
      <dgm:spPr>
        <a:solidFill>
          <a:schemeClr val="accent5">
            <a:lumMod val="75000"/>
          </a:schemeClr>
        </a:solidFill>
      </dgm:spPr>
      <dgm:t>
        <a:bodyPr/>
        <a:lstStyle/>
        <a:p>
          <a:r>
            <a:rPr lang="de-DE" dirty="0"/>
            <a:t>Staatsexamen</a:t>
          </a:r>
        </a:p>
      </dgm:t>
    </dgm:pt>
    <dgm:pt modelId="{B49A1B69-5624-49B5-BAC8-83F80B940BB3}" type="parTrans" cxnId="{BAEF69BD-D4B7-4374-B18B-F9F27A2C8A05}">
      <dgm:prSet/>
      <dgm:spPr/>
      <dgm:t>
        <a:bodyPr/>
        <a:lstStyle/>
        <a:p>
          <a:endParaRPr lang="de-DE"/>
        </a:p>
      </dgm:t>
    </dgm:pt>
    <dgm:pt modelId="{04E372E3-98D1-4780-B69A-79B53F30EDF2}" type="sibTrans" cxnId="{BAEF69BD-D4B7-4374-B18B-F9F27A2C8A05}">
      <dgm:prSet/>
      <dgm:spPr/>
      <dgm:t>
        <a:bodyPr/>
        <a:lstStyle/>
        <a:p>
          <a:endParaRPr lang="de-DE"/>
        </a:p>
      </dgm:t>
    </dgm:pt>
    <dgm:pt modelId="{624B1675-095D-4897-8E74-76D63D4D1A39}" type="pres">
      <dgm:prSet presAssocID="{B131AF6C-417A-4FC4-8DE6-E056E7A48595}" presName="CompostProcess" presStyleCnt="0">
        <dgm:presLayoutVars>
          <dgm:dir/>
          <dgm:resizeHandles val="exact"/>
        </dgm:presLayoutVars>
      </dgm:prSet>
      <dgm:spPr/>
    </dgm:pt>
    <dgm:pt modelId="{A9ECFF37-754B-4676-A27E-C85ECAF1017F}" type="pres">
      <dgm:prSet presAssocID="{B131AF6C-417A-4FC4-8DE6-E056E7A48595}" presName="arrow" presStyleLbl="bgShp" presStyleIdx="0" presStyleCnt="1"/>
      <dgm:spPr/>
    </dgm:pt>
    <dgm:pt modelId="{885F711E-5D2D-40BD-8C73-DFCCEF12FB50}" type="pres">
      <dgm:prSet presAssocID="{B131AF6C-417A-4FC4-8DE6-E056E7A48595}" presName="linearProcess" presStyleCnt="0"/>
      <dgm:spPr/>
    </dgm:pt>
    <dgm:pt modelId="{A816F4C6-6B43-44E5-AA2F-E11104A12439}" type="pres">
      <dgm:prSet presAssocID="{F17F9E8F-D2B9-4DE1-8F0D-70783BDD4059}" presName="textNode" presStyleLbl="node1" presStyleIdx="0" presStyleCnt="3">
        <dgm:presLayoutVars>
          <dgm:bulletEnabled val="1"/>
        </dgm:presLayoutVars>
      </dgm:prSet>
      <dgm:spPr/>
      <dgm:t>
        <a:bodyPr/>
        <a:lstStyle/>
        <a:p>
          <a:endParaRPr lang="de-DE"/>
        </a:p>
      </dgm:t>
    </dgm:pt>
    <dgm:pt modelId="{267F13E8-8465-4E84-B154-4CA0443364F2}" type="pres">
      <dgm:prSet presAssocID="{42D34E87-C9D5-4F5B-BBA0-F9B324419048}" presName="sibTrans" presStyleCnt="0"/>
      <dgm:spPr/>
    </dgm:pt>
    <dgm:pt modelId="{49418E05-428D-4228-87FF-B7A158AE2663}" type="pres">
      <dgm:prSet presAssocID="{5C056B9B-8018-4321-8C78-860B4918ED6E}" presName="textNode" presStyleLbl="node1" presStyleIdx="1" presStyleCnt="3">
        <dgm:presLayoutVars>
          <dgm:bulletEnabled val="1"/>
        </dgm:presLayoutVars>
      </dgm:prSet>
      <dgm:spPr/>
      <dgm:t>
        <a:bodyPr/>
        <a:lstStyle/>
        <a:p>
          <a:endParaRPr lang="de-DE"/>
        </a:p>
      </dgm:t>
    </dgm:pt>
    <dgm:pt modelId="{B5552142-A926-4CFA-B01E-2553630D683E}" type="pres">
      <dgm:prSet presAssocID="{951C40A3-4158-4FA3-80EB-68B189A9DE65}" presName="sibTrans" presStyleCnt="0"/>
      <dgm:spPr/>
    </dgm:pt>
    <dgm:pt modelId="{FBC60108-729A-4C3C-A14E-3109F8316787}" type="pres">
      <dgm:prSet presAssocID="{5F9FBC92-196D-404E-94FC-935194686259}" presName="textNode" presStyleLbl="node1" presStyleIdx="2" presStyleCnt="3">
        <dgm:presLayoutVars>
          <dgm:bulletEnabled val="1"/>
        </dgm:presLayoutVars>
      </dgm:prSet>
      <dgm:spPr/>
      <dgm:t>
        <a:bodyPr/>
        <a:lstStyle/>
        <a:p>
          <a:endParaRPr lang="de-DE"/>
        </a:p>
      </dgm:t>
    </dgm:pt>
  </dgm:ptLst>
  <dgm:cxnLst>
    <dgm:cxn modelId="{F5112CE7-A604-469F-B6E7-F1745770CA1D}" type="presOf" srcId="{F17F9E8F-D2B9-4DE1-8F0D-70783BDD4059}" destId="{A816F4C6-6B43-44E5-AA2F-E11104A12439}" srcOrd="0" destOrd="0" presId="urn:microsoft.com/office/officeart/2005/8/layout/hProcess9"/>
    <dgm:cxn modelId="{0D046727-546C-4914-AEEA-E610CD5C09A0}" type="presOf" srcId="{5C056B9B-8018-4321-8C78-860B4918ED6E}" destId="{49418E05-428D-4228-87FF-B7A158AE2663}" srcOrd="0" destOrd="0" presId="urn:microsoft.com/office/officeart/2005/8/layout/hProcess9"/>
    <dgm:cxn modelId="{30A443B3-0E5C-4F03-8B3A-C7FBF295D8E8}" type="presOf" srcId="{5F9FBC92-196D-404E-94FC-935194686259}" destId="{FBC60108-729A-4C3C-A14E-3109F8316787}" srcOrd="0" destOrd="0" presId="urn:microsoft.com/office/officeart/2005/8/layout/hProcess9"/>
    <dgm:cxn modelId="{8093D5B5-1BA8-41E1-B908-58CCF2DC32E3}" srcId="{B131AF6C-417A-4FC4-8DE6-E056E7A48595}" destId="{5C056B9B-8018-4321-8C78-860B4918ED6E}" srcOrd="1" destOrd="0" parTransId="{AB571330-4C2C-4FEF-AB31-E09DDE110DB2}" sibTransId="{951C40A3-4158-4FA3-80EB-68B189A9DE65}"/>
    <dgm:cxn modelId="{969C5029-5A41-4959-81F7-4AF6D9617C34}" srcId="{B131AF6C-417A-4FC4-8DE6-E056E7A48595}" destId="{F17F9E8F-D2B9-4DE1-8F0D-70783BDD4059}" srcOrd="0" destOrd="0" parTransId="{36F5FB3A-CA25-47AE-A58A-9068860E4611}" sibTransId="{42D34E87-C9D5-4F5B-BBA0-F9B324419048}"/>
    <dgm:cxn modelId="{05640E63-37B9-4AAD-B690-6A711B9B6837}" type="presOf" srcId="{B131AF6C-417A-4FC4-8DE6-E056E7A48595}" destId="{624B1675-095D-4897-8E74-76D63D4D1A39}" srcOrd="0" destOrd="0" presId="urn:microsoft.com/office/officeart/2005/8/layout/hProcess9"/>
    <dgm:cxn modelId="{BAEF69BD-D4B7-4374-B18B-F9F27A2C8A05}" srcId="{B131AF6C-417A-4FC4-8DE6-E056E7A48595}" destId="{5F9FBC92-196D-404E-94FC-935194686259}" srcOrd="2" destOrd="0" parTransId="{B49A1B69-5624-49B5-BAC8-83F80B940BB3}" sibTransId="{04E372E3-98D1-4780-B69A-79B53F30EDF2}"/>
    <dgm:cxn modelId="{BD9FCAD7-1E37-4E28-96D4-D9040242D96C}" type="presParOf" srcId="{624B1675-095D-4897-8E74-76D63D4D1A39}" destId="{A9ECFF37-754B-4676-A27E-C85ECAF1017F}" srcOrd="0" destOrd="0" presId="urn:microsoft.com/office/officeart/2005/8/layout/hProcess9"/>
    <dgm:cxn modelId="{84DF9780-F6AD-473E-82D2-A2A2996D473E}" type="presParOf" srcId="{624B1675-095D-4897-8E74-76D63D4D1A39}" destId="{885F711E-5D2D-40BD-8C73-DFCCEF12FB50}" srcOrd="1" destOrd="0" presId="urn:microsoft.com/office/officeart/2005/8/layout/hProcess9"/>
    <dgm:cxn modelId="{6F08D0A1-1DA5-48B8-8788-9160046DD052}" type="presParOf" srcId="{885F711E-5D2D-40BD-8C73-DFCCEF12FB50}" destId="{A816F4C6-6B43-44E5-AA2F-E11104A12439}" srcOrd="0" destOrd="0" presId="urn:microsoft.com/office/officeart/2005/8/layout/hProcess9"/>
    <dgm:cxn modelId="{88886612-692F-4169-B2E2-947873CE570F}" type="presParOf" srcId="{885F711E-5D2D-40BD-8C73-DFCCEF12FB50}" destId="{267F13E8-8465-4E84-B154-4CA0443364F2}" srcOrd="1" destOrd="0" presId="urn:microsoft.com/office/officeart/2005/8/layout/hProcess9"/>
    <dgm:cxn modelId="{7C85BE72-F264-4D7F-BC32-629E2580C4E4}" type="presParOf" srcId="{885F711E-5D2D-40BD-8C73-DFCCEF12FB50}" destId="{49418E05-428D-4228-87FF-B7A158AE2663}" srcOrd="2" destOrd="0" presId="urn:microsoft.com/office/officeart/2005/8/layout/hProcess9"/>
    <dgm:cxn modelId="{BC030A2B-9889-48E0-AE2B-C9BA647D0E04}" type="presParOf" srcId="{885F711E-5D2D-40BD-8C73-DFCCEF12FB50}" destId="{B5552142-A926-4CFA-B01E-2553630D683E}" srcOrd="3" destOrd="0" presId="urn:microsoft.com/office/officeart/2005/8/layout/hProcess9"/>
    <dgm:cxn modelId="{3BF19A8F-58BE-495F-B7FC-91E7F6EFACD9}" type="presParOf" srcId="{885F711E-5D2D-40BD-8C73-DFCCEF12FB50}" destId="{FBC60108-729A-4C3C-A14E-3109F8316787}" srcOrd="4"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CFF37-754B-4676-A27E-C85ECAF1017F}">
      <dsp:nvSpPr>
        <dsp:cNvPr id="0" name=""/>
        <dsp:cNvSpPr/>
      </dsp:nvSpPr>
      <dsp:spPr>
        <a:xfrm>
          <a:off x="576952" y="0"/>
          <a:ext cx="6538798" cy="30619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6F4C6-6B43-44E5-AA2F-E11104A12439}">
      <dsp:nvSpPr>
        <dsp:cNvPr id="0" name=""/>
        <dsp:cNvSpPr/>
      </dsp:nvSpPr>
      <dsp:spPr>
        <a:xfrm>
          <a:off x="3897" y="918594"/>
          <a:ext cx="2466980" cy="12247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Bachelor-studium</a:t>
          </a:r>
        </a:p>
      </dsp:txBody>
      <dsp:txXfrm>
        <a:off x="63686" y="978383"/>
        <a:ext cx="2347402" cy="1105215"/>
      </dsp:txXfrm>
    </dsp:sp>
    <dsp:sp modelId="{49418E05-428D-4228-87FF-B7A158AE2663}">
      <dsp:nvSpPr>
        <dsp:cNvPr id="0" name=""/>
        <dsp:cNvSpPr/>
      </dsp:nvSpPr>
      <dsp:spPr>
        <a:xfrm>
          <a:off x="2612861" y="918594"/>
          <a:ext cx="2466980" cy="12247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Master </a:t>
          </a:r>
          <a:r>
            <a:rPr lang="de-DE" sz="2900" kern="1200" dirty="0" err="1"/>
            <a:t>of</a:t>
          </a:r>
          <a:r>
            <a:rPr lang="de-DE" sz="2900" kern="1200" dirty="0"/>
            <a:t> Education</a:t>
          </a:r>
        </a:p>
      </dsp:txBody>
      <dsp:txXfrm>
        <a:off x="2672650" y="978383"/>
        <a:ext cx="2347402" cy="1105215"/>
      </dsp:txXfrm>
    </dsp:sp>
    <dsp:sp modelId="{FBC60108-729A-4C3C-A14E-3109F8316787}">
      <dsp:nvSpPr>
        <dsp:cNvPr id="0" name=""/>
        <dsp:cNvSpPr/>
      </dsp:nvSpPr>
      <dsp:spPr>
        <a:xfrm>
          <a:off x="5221826" y="918594"/>
          <a:ext cx="2466980" cy="1224793"/>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a:t>Staatsexamen</a:t>
          </a:r>
        </a:p>
      </dsp:txBody>
      <dsp:txXfrm>
        <a:off x="5281615" y="978383"/>
        <a:ext cx="2347402" cy="11052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4D257-5CC5-2B42-AE87-ABFBD4E3D0CB}" type="datetimeFigureOut">
              <a:rPr lang="de-DE" smtClean="0"/>
              <a:t>28.02.2024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AC02B-D1ED-894D-A2E8-CDA2E93CFFD9}" type="slidenum">
              <a:rPr lang="de-DE" smtClean="0"/>
              <a:t>‹Nr.›</a:t>
            </a:fld>
            <a:endParaRPr lang="de-DE"/>
          </a:p>
        </p:txBody>
      </p:sp>
    </p:spTree>
    <p:extLst>
      <p:ext uri="{BB962C8B-B14F-4D97-AF65-F5344CB8AC3E}">
        <p14:creationId xmlns:p14="http://schemas.microsoft.com/office/powerpoint/2010/main" val="155058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0"/>
              </a:spcAft>
              <a:buClr>
                <a:srgbClr val="1C426F"/>
              </a:buClr>
              <a:buSzTx/>
              <a:buFont typeface="Arial" panose="020B0604020202020204" pitchFamily="34" charset="0"/>
              <a:buNone/>
              <a:tabLst/>
              <a:defRPr/>
            </a:pPr>
            <a:r>
              <a:rPr kumimoji="0" lang="de-DE" altLang="de-DE" sz="24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Bildungswissenschaften: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altLang="de-DE" sz="2400" b="0" i="1"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Erziehungswissenschaft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altLang="de-DE" sz="2400" b="0" i="1"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Psychologie</a:t>
            </a:r>
            <a:endParaRPr kumimoji="0" lang="de-DE" altLang="de-DE" sz="24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altLang="de-DE" sz="2400" b="0" i="1"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Grundfragen der Bildung </a:t>
            </a:r>
            <a:endParaRPr kumimoji="0" lang="de-DE" altLang="de-DE" sz="24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a:p>
            <a:pPr marL="0" lvl="1"/>
            <a:endParaRPr lang="de-DE" altLang="de-DE" sz="2400" b="1" dirty="0">
              <a:solidFill>
                <a:srgbClr val="1C426F"/>
              </a:solidFill>
              <a:latin typeface="Calibri" panose="020F0502020204030204"/>
            </a:endParaRPr>
          </a:p>
          <a:p>
            <a:pPr marL="0" lvl="1"/>
            <a:r>
              <a:rPr lang="de-DE" altLang="de-DE" sz="2400" b="1" dirty="0">
                <a:solidFill>
                  <a:srgbClr val="1C426F"/>
                </a:solidFill>
                <a:latin typeface="Calibri" panose="020F0502020204030204"/>
              </a:rPr>
              <a:t>Übergreifender Studienbereich:</a:t>
            </a:r>
          </a:p>
          <a:p>
            <a:pPr marL="742950" lvl="2" indent="-342900">
              <a:buFont typeface="Arial" panose="020B0604020202020204" pitchFamily="34" charset="0"/>
              <a:buChar char="•"/>
            </a:pPr>
            <a:r>
              <a:rPr lang="de-DE" altLang="de-DE" sz="2400" i="1" dirty="0">
                <a:solidFill>
                  <a:srgbClr val="1C426F"/>
                </a:solidFill>
                <a:latin typeface="Calibri" panose="020F0502020204030204"/>
              </a:rPr>
              <a:t>Entwicklung von Querschnittskompetenzen</a:t>
            </a:r>
          </a:p>
          <a:p>
            <a:endParaRPr lang="de-DE" dirty="0"/>
          </a:p>
          <a:p>
            <a:pPr marL="0" marR="0" lvl="2" indent="0"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094372"/>
                </a:solidFill>
                <a:effectLst/>
                <a:uLnTx/>
                <a:uFillTx/>
              </a:rPr>
              <a:t>Schulpraktische Studien:</a:t>
            </a:r>
          </a:p>
          <a:p>
            <a:pPr marL="628650" marR="0" lvl="4"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1" u="none" strike="noStrike" kern="0" cap="none" spc="0" normalizeH="0" baseline="0" noProof="0" dirty="0">
                <a:ln>
                  <a:noFill/>
                </a:ln>
                <a:solidFill>
                  <a:srgbClr val="094372"/>
                </a:solidFill>
                <a:effectLst/>
                <a:uLnTx/>
                <a:uFillTx/>
              </a:rPr>
              <a:t>Orientierungs- und Einführungspraktikum </a:t>
            </a:r>
            <a:r>
              <a:rPr kumimoji="0" lang="de-DE" sz="2400" b="0" i="1" u="none" strike="noStrike" kern="0" cap="none" spc="0" normalizeH="0" baseline="0" noProof="0" dirty="0">
                <a:ln>
                  <a:noFill/>
                </a:ln>
                <a:solidFill>
                  <a:srgbClr val="094372"/>
                </a:solidFill>
                <a:effectLst/>
                <a:uLnTx/>
                <a:uFillTx/>
              </a:rPr>
              <a:t>(3 Wochen)</a:t>
            </a:r>
          </a:p>
          <a:p>
            <a:pPr marL="628650" marR="0" lvl="4"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1" u="none" strike="noStrike" kern="0" cap="none" spc="0" normalizeH="0" baseline="0" noProof="0" dirty="0">
                <a:ln>
                  <a:noFill/>
                </a:ln>
                <a:solidFill>
                  <a:srgbClr val="094372"/>
                </a:solidFill>
                <a:effectLst/>
                <a:uLnTx/>
                <a:uFillTx/>
              </a:rPr>
              <a:t>Integriertes Semesterpraktikum</a:t>
            </a:r>
            <a:r>
              <a:rPr kumimoji="0" lang="de-DE" sz="2400" b="0" i="1" u="none" strike="noStrike" kern="0" cap="none" spc="0" normalizeH="0" baseline="0" noProof="0" dirty="0">
                <a:ln>
                  <a:noFill/>
                </a:ln>
                <a:solidFill>
                  <a:srgbClr val="094372"/>
                </a:solidFill>
                <a:effectLst/>
                <a:uLnTx/>
                <a:uFillTx/>
              </a:rPr>
              <a:t> (17 Wochen)</a:t>
            </a:r>
          </a:p>
          <a:p>
            <a:endParaRPr lang="de-DE" dirty="0"/>
          </a:p>
        </p:txBody>
      </p:sp>
      <p:sp>
        <p:nvSpPr>
          <p:cNvPr id="4" name="Foliennummernplatzhalter 3"/>
          <p:cNvSpPr>
            <a:spLocks noGrp="1"/>
          </p:cNvSpPr>
          <p:nvPr>
            <p:ph type="sldNum" sz="quarter" idx="5"/>
          </p:nvPr>
        </p:nvSpPr>
        <p:spPr/>
        <p:txBody>
          <a:bodyPr/>
          <a:lstStyle/>
          <a:p>
            <a:fld id="{68AAC02B-D1ED-894D-A2E8-CDA2E93CFFD9}" type="slidenum">
              <a:rPr lang="de-DE" smtClean="0"/>
              <a:t>13</a:t>
            </a:fld>
            <a:endParaRPr lang="de-DE"/>
          </a:p>
        </p:txBody>
      </p:sp>
    </p:spTree>
    <p:extLst>
      <p:ext uri="{BB962C8B-B14F-4D97-AF65-F5344CB8AC3E}">
        <p14:creationId xmlns:p14="http://schemas.microsoft.com/office/powerpoint/2010/main" val="187366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Tree>
    <p:extLst>
      <p:ext uri="{BB962C8B-B14F-4D97-AF65-F5344CB8AC3E}">
        <p14:creationId xmlns:p14="http://schemas.microsoft.com/office/powerpoint/2010/main" val="152772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Tree>
    <p:extLst>
      <p:ext uri="{BB962C8B-B14F-4D97-AF65-F5344CB8AC3E}">
        <p14:creationId xmlns:p14="http://schemas.microsoft.com/office/powerpoint/2010/main" val="13726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Tree>
    <p:extLst>
      <p:ext uri="{BB962C8B-B14F-4D97-AF65-F5344CB8AC3E}">
        <p14:creationId xmlns:p14="http://schemas.microsoft.com/office/powerpoint/2010/main" val="66491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7" name="Rechteck 6"/>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userDrawn="1"/>
        </p:nvSpPr>
        <p:spPr>
          <a:xfrm>
            <a:off x="2488023" y="6273818"/>
            <a:ext cx="7069956"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39426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7" name="Rechteck 6"/>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136566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8" name="Rechteck 7"/>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375554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10" name="Rechteck 9"/>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13321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6" name="Rechteck 5"/>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3788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5" name="Rechteck 4"/>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298049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8" name="Rechteck 7"/>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200737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9A79EDE-F6AF-43DC-A777-6501DC648652}" type="datetimeFigureOut">
              <a:rPr lang="de-DE" smtClean="0"/>
              <a:t>28.02.2024</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52A15C-B7C1-4DD2-BE1E-31E1F293E1C8}" type="slidenum">
              <a:rPr lang="de-DE" smtClean="0"/>
              <a:t>‹Nr.›</a:t>
            </a:fld>
            <a:endParaRPr lang="de-DE"/>
          </a:p>
        </p:txBody>
      </p:sp>
      <p:sp>
        <p:nvSpPr>
          <p:cNvPr id="8" name="Rechteck 7"/>
          <p:cNvSpPr/>
          <p:nvPr userDrawn="1"/>
        </p:nvSpPr>
        <p:spPr>
          <a:xfrm>
            <a:off x="0" y="6058968"/>
            <a:ext cx="12192000" cy="799032"/>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userDrawn="1"/>
        </p:nvSpPr>
        <p:spPr>
          <a:xfrm>
            <a:off x="3520867" y="6273818"/>
            <a:ext cx="5930782" cy="369332"/>
          </a:xfrm>
          <a:prstGeom prst="rect">
            <a:avLst/>
          </a:prstGeom>
          <a:noFill/>
        </p:spPr>
        <p:txBody>
          <a:bodyPr wrap="square" rtlCol="0">
            <a:spAutoFit/>
          </a:bodyPr>
          <a:lstStyle/>
          <a:p>
            <a:r>
              <a:rPr lang="de-DE" b="1" dirty="0">
                <a:solidFill>
                  <a:srgbClr val="F7A823"/>
                </a:solidFill>
                <a:latin typeface="Verdana "/>
              </a:rPr>
              <a:t>Aktionstag – Safe! Ins Studium. – 28.</a:t>
            </a:r>
            <a:r>
              <a:rPr lang="de-DE" b="1" baseline="0" dirty="0">
                <a:solidFill>
                  <a:srgbClr val="F7A823"/>
                </a:solidFill>
                <a:latin typeface="Verdana "/>
              </a:rPr>
              <a:t> Februar 2024</a:t>
            </a:r>
            <a:endParaRPr lang="de-DE" b="1" dirty="0">
              <a:solidFill>
                <a:srgbClr val="F7A823"/>
              </a:solidFill>
              <a:latin typeface="Verdana "/>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5682" y="6145747"/>
            <a:ext cx="585521" cy="625474"/>
          </a:xfrm>
          <a:prstGeom prst="rect">
            <a:avLst/>
          </a:prstGeom>
        </p:spPr>
      </p:pic>
    </p:spTree>
    <p:extLst>
      <p:ext uri="{BB962C8B-B14F-4D97-AF65-F5344CB8AC3E}">
        <p14:creationId xmlns:p14="http://schemas.microsoft.com/office/powerpoint/2010/main" val="397054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12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g"/><Relationship Id="rId7"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lieber-lehramt.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unsplash.com/de/fotos/person-die-eine-rote-runde-medikamentenpille-halt-Z8UgB80_46w?utm_content=creditCopyText&amp;utm_medium=referral&amp;utm_source=unsplash" TargetMode="External"/><Relationship Id="rId3" Type="http://schemas.openxmlformats.org/officeDocument/2006/relationships/image" Target="../media/image20.jpeg"/><Relationship Id="rId7" Type="http://schemas.openxmlformats.org/officeDocument/2006/relationships/hyperlink" Target="https://unsplash.com/de/@geojango_maps?utm_content=creditCopyText&amp;utm_medium=referral&amp;utm_source=unsplash"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unsplash.com/de/fotos/%EC%9D%80-%EB%82%98%EC%B9%A8%EB%B0%98%EC%9D%84-%EB%93%A4%EA%B3%A0-%EC%9E%88%EB%8A%94-%EC%82%AC%EB%9E%8C-xu2WYJek5AI?utm_content=creditCopyText&amp;utm_medium=referral&amp;utm_source=unsplash" TargetMode="External"/><Relationship Id="rId5" Type="http://schemas.openxmlformats.org/officeDocument/2006/relationships/hyperlink" Target="https://unsplash.com/de/@anastasia_p?utm_content=creditCopyText&amp;utm_medium=referral&amp;utm_source=unsplash" TargetMode="External"/><Relationship Id="rId10" Type="http://schemas.openxmlformats.org/officeDocument/2006/relationships/hyperlink" Target="https://unsplash.com/de/fotos/%EC%A0%84%EA%B5%AC%EB%A5%BC-%EC%9E%A1%EB%8A%94-%EC%82%AC%EB%9E%8C-7esRPTt38nI?utm_content=creditCopyText&amp;utm_medium=referral&amp;utm_source=unsplash" TargetMode="External"/><Relationship Id="rId4" Type="http://schemas.openxmlformats.org/officeDocument/2006/relationships/image" Target="../media/image6.jpeg"/><Relationship Id="rId9" Type="http://schemas.openxmlformats.org/officeDocument/2006/relationships/hyperlink" Target="https://unsplash.com/de/@juniorferreir_?utm_content=creditCopyText&amp;utm_medium=referral&amp;utm_source=unsplash"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unsplash.com/de/fotos/seis-notas-adesivas-brancas--1_RZL8BGBM?utm_content=creditCopyText&amp;utm_medium=referral&amp;utm_source=unsplash" TargetMode="External"/><Relationship Id="rId3" Type="http://schemas.openxmlformats.org/officeDocument/2006/relationships/image" Target="../media/image21.jpeg"/><Relationship Id="rId7" Type="http://schemas.openxmlformats.org/officeDocument/2006/relationships/hyperlink" Target="https://unsplash.com/de/@kellysikkema?utm_content=creditCopyText&amp;utm_medium=referral&amp;utm_source=unsplash"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de.freepik.com/fotos-kostenlos/leute-machen-high-five_3408485.htm#page=2&amp;query=high%20five&amp;position=17&amp;from_view=search&amp;track=ais&amp;uuid=72b4d1e4-2d40-421b-8a5b-233f10ac6d1d%22&gt;Freepik&lt;/a" TargetMode="External"/><Relationship Id="rId5" Type="http://schemas.openxmlformats.org/officeDocument/2006/relationships/hyperlink" Target="https://de.freepik.com/fotos-kostenlos/leute-machen-high-five_3408485.htm#page=2&amp;query=high%20five&amp;position=17&amp;from_view=search&amp;track=ais&amp;uuid=72b4d1e4-2d40-421b-8a5b-233f10ac6d1d%22" TargetMode="External"/><Relationship Id="rId10" Type="http://schemas.openxmlformats.org/officeDocument/2006/relationships/hyperlink" Target="https://unsplash.com/de/fotos/%EB%82%A8%EC%9E%90-%EA%B7%B8%EB%A3%B9-%EC%95%9E%EC%97%90-%EC%84%9C-%EC%9E%88%EB%8A%94-%EB%82%A8%EC%9E%90-rxpThOwuVgE?utm_content=creditCopyText&amp;utm_medium=referral&amp;utm_source=unsplash" TargetMode="External"/><Relationship Id="rId4" Type="http://schemas.openxmlformats.org/officeDocument/2006/relationships/image" Target="../media/image22.jpeg"/><Relationship Id="rId9" Type="http://schemas.openxmlformats.org/officeDocument/2006/relationships/hyperlink" Target="https://unsplash.com/de/@austindistel?utm_content=creditCopyText&amp;utm_medium=referral&amp;utm_source=unsplas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32175" b="29832"/>
          <a:stretch/>
        </p:blipFill>
        <p:spPr>
          <a:xfrm>
            <a:off x="0" y="0"/>
            <a:ext cx="12192000" cy="6963508"/>
          </a:xfrm>
          <a:prstGeom prst="rect">
            <a:avLst/>
          </a:prstGeom>
        </p:spPr>
      </p:pic>
      <p:sp>
        <p:nvSpPr>
          <p:cNvPr id="5" name="Rechteck 4"/>
          <p:cNvSpPr/>
          <p:nvPr/>
        </p:nvSpPr>
        <p:spPr>
          <a:xfrm>
            <a:off x="0" y="5002823"/>
            <a:ext cx="12192000" cy="1960685"/>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5783" y="5175127"/>
            <a:ext cx="1474894" cy="1575533"/>
          </a:xfrm>
          <a:prstGeom prst="rect">
            <a:avLst/>
          </a:prstGeom>
        </p:spPr>
      </p:pic>
      <p:sp>
        <p:nvSpPr>
          <p:cNvPr id="7" name="Textfeld 6"/>
          <p:cNvSpPr txBox="1"/>
          <p:nvPr/>
        </p:nvSpPr>
        <p:spPr>
          <a:xfrm>
            <a:off x="1055077" y="5196254"/>
            <a:ext cx="8419383" cy="1508105"/>
          </a:xfrm>
          <a:prstGeom prst="rect">
            <a:avLst/>
          </a:prstGeom>
          <a:noFill/>
        </p:spPr>
        <p:txBody>
          <a:bodyPr wrap="square" rtlCol="0">
            <a:spAutoFit/>
          </a:bodyPr>
          <a:lstStyle/>
          <a:p>
            <a:r>
              <a:rPr lang="de-DE" sz="3000" b="1" dirty="0">
                <a:solidFill>
                  <a:srgbClr val="F7A823"/>
                </a:solidFill>
                <a:latin typeface="Verdana "/>
              </a:rPr>
              <a:t>Willkommen zum Online-Aktionstag</a:t>
            </a:r>
          </a:p>
          <a:p>
            <a:endParaRPr lang="de-DE" sz="3000" b="1" dirty="0">
              <a:solidFill>
                <a:schemeClr val="bg1"/>
              </a:solidFill>
              <a:latin typeface="Verdana "/>
            </a:endParaRPr>
          </a:p>
          <a:p>
            <a:r>
              <a:rPr lang="de-DE" sz="3000" b="1" dirty="0">
                <a:solidFill>
                  <a:schemeClr val="bg1"/>
                </a:solidFill>
                <a:latin typeface="Verdana "/>
              </a:rPr>
              <a:t>„</a:t>
            </a:r>
            <a:r>
              <a:rPr lang="de-DE" sz="2800" dirty="0">
                <a:solidFill>
                  <a:schemeClr val="bg1"/>
                </a:solidFill>
                <a:latin typeface="Arial" panose="020B0604020202020204" pitchFamily="34" charset="0"/>
                <a:cs typeface="Arial" panose="020B0604020202020204" pitchFamily="34" charset="0"/>
              </a:rPr>
              <a:t>Lehramtsstudium in Baden Württemberg</a:t>
            </a:r>
            <a:r>
              <a:rPr lang="de-DE" sz="3000" b="1" dirty="0">
                <a:solidFill>
                  <a:schemeClr val="bg1"/>
                </a:solidFill>
                <a:latin typeface="Verdana "/>
              </a:rPr>
              <a:t>“ </a:t>
            </a:r>
          </a:p>
        </p:txBody>
      </p:sp>
    </p:spTree>
    <p:extLst>
      <p:ext uri="{BB962C8B-B14F-4D97-AF65-F5344CB8AC3E}">
        <p14:creationId xmlns:p14="http://schemas.microsoft.com/office/powerpoint/2010/main" val="212517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4"/>
            <a:ext cx="10515600" cy="1504315"/>
          </a:xfrm>
        </p:spPr>
        <p:txBody>
          <a:bodyPr/>
          <a:lstStyle/>
          <a:p>
            <a:r>
              <a:rPr lang="de-DE" sz="3600" dirty="0">
                <a:latin typeface="Verdana "/>
                <a:ea typeface="Verdana" panose="020B0604030504040204" pitchFamily="34" charset="0"/>
                <a:cs typeface="Arial" panose="020B0604020202020204" pitchFamily="34" charset="0"/>
              </a:rPr>
              <a:t>Lehramt Sekundarstufe I </a:t>
            </a:r>
            <a:br>
              <a:rPr lang="de-DE" sz="36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(Werkrealschule, Realschule, Gemeinschaftsschule &amp; Förderschulen)</a:t>
            </a:r>
            <a:br>
              <a:rPr lang="de-DE" sz="20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Studienablauf</a:t>
            </a:r>
            <a:br>
              <a:rPr lang="de-DE" sz="2000" dirty="0">
                <a:latin typeface="Verdana "/>
                <a:ea typeface="Verdana" panose="020B0604030504040204" pitchFamily="34" charset="0"/>
                <a:cs typeface="Arial" panose="020B0604020202020204" pitchFamily="34" charset="0"/>
              </a:rPr>
            </a:br>
            <a:endParaRPr lang="de-DE" sz="3600" dirty="0">
              <a:latin typeface="Verdana "/>
              <a:ea typeface="Verdana" panose="020B0604030504040204" pitchFamily="34" charset="0"/>
            </a:endParaRPr>
          </a:p>
        </p:txBody>
      </p:sp>
      <p:sp>
        <p:nvSpPr>
          <p:cNvPr id="4" name="Textfeld 3"/>
          <p:cNvSpPr txBox="1"/>
          <p:nvPr/>
        </p:nvSpPr>
        <p:spPr>
          <a:xfrm>
            <a:off x="838202" y="2133599"/>
            <a:ext cx="3240000" cy="1400383"/>
          </a:xfrm>
          <a:prstGeom prst="rect">
            <a:avLst/>
          </a:prstGeom>
          <a:solidFill>
            <a:srgbClr val="E19C27">
              <a:alpha val="50000"/>
            </a:srgbClr>
          </a:solidFill>
          <a:ln>
            <a:noFill/>
          </a:ln>
          <a:effectLst/>
        </p:spPr>
        <p:txBody>
          <a:bodyPr wrap="square" rtlCol="0">
            <a:spAutoFit/>
          </a:bodyPr>
          <a:lstStyle/>
          <a:p>
            <a:pPr algn="ctr">
              <a:spcAft>
                <a:spcPts val="600"/>
              </a:spcAft>
            </a:pPr>
            <a:r>
              <a:rPr lang="de-DE" sz="2000" dirty="0">
                <a:latin typeface="Verdana "/>
                <a:ea typeface="Source Sans Pro ExtraLight" panose="020B0303030403020204" pitchFamily="34" charset="0"/>
              </a:rPr>
              <a:t>Bachelor Lehramt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Sekundarstufe I (B.A./</a:t>
            </a:r>
            <a:r>
              <a:rPr lang="de-DE" sz="2000" dirty="0" err="1">
                <a:latin typeface="Verdana "/>
                <a:ea typeface="Source Sans Pro ExtraLight" panose="020B0303030403020204" pitchFamily="34" charset="0"/>
              </a:rPr>
              <a:t>B.Sc</a:t>
            </a:r>
            <a:r>
              <a:rPr lang="de-DE" sz="2000" dirty="0">
                <a:latin typeface="Verdana "/>
                <a:ea typeface="Source Sans Pro ExtraLight" panose="020B0303030403020204" pitchFamily="34" charset="0"/>
              </a:rPr>
              <a:t>.)</a:t>
            </a:r>
          </a:p>
          <a:p>
            <a:pPr algn="ctr">
              <a:spcAft>
                <a:spcPts val="600"/>
              </a:spcAft>
            </a:pPr>
            <a:r>
              <a:rPr lang="de-DE" sz="2000" dirty="0">
                <a:latin typeface="Verdana "/>
                <a:ea typeface="Source Sans Pro ExtraLight" panose="020B0303030403020204" pitchFamily="34" charset="0"/>
              </a:rPr>
              <a:t>Studium an der PH</a:t>
            </a:r>
          </a:p>
        </p:txBody>
      </p:sp>
      <p:sp>
        <p:nvSpPr>
          <p:cNvPr id="5" name="Textfeld 4"/>
          <p:cNvSpPr txBox="1"/>
          <p:nvPr/>
        </p:nvSpPr>
        <p:spPr>
          <a:xfrm>
            <a:off x="4663202" y="2132164"/>
            <a:ext cx="3240000" cy="1400383"/>
          </a:xfrm>
          <a:prstGeom prst="rect">
            <a:avLst/>
          </a:prstGeom>
          <a:solidFill>
            <a:srgbClr val="E19C27">
              <a:alpha val="70000"/>
            </a:srgbClr>
          </a:solidFill>
          <a:ln>
            <a:noFill/>
          </a:ln>
          <a:effectLst/>
        </p:spPr>
        <p:txBody>
          <a:bodyPr wrap="square" rtlCol="0">
            <a:spAutoFit/>
          </a:bodyPr>
          <a:lstStyle/>
          <a:p>
            <a:pPr algn="ctr">
              <a:spcAft>
                <a:spcPts val="600"/>
              </a:spcAft>
            </a:pPr>
            <a:r>
              <a:rPr lang="de-DE" sz="2000" dirty="0">
                <a:latin typeface="Verdana "/>
                <a:ea typeface="Source Sans Pro ExtraLight" panose="020B0303030403020204" pitchFamily="34" charset="0"/>
              </a:rPr>
              <a:t>Master Lehramt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Sekundarstufe I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a:t>
            </a:r>
            <a:r>
              <a:rPr lang="de-DE" sz="2000" dirty="0" err="1">
                <a:latin typeface="Verdana "/>
                <a:ea typeface="Source Sans Pro ExtraLight" panose="020B0303030403020204" pitchFamily="34" charset="0"/>
              </a:rPr>
              <a:t>M.Ed</a:t>
            </a:r>
            <a:r>
              <a:rPr lang="de-DE" sz="2000" dirty="0">
                <a:latin typeface="Verdana "/>
                <a:ea typeface="Source Sans Pro ExtraLight" panose="020B0303030403020204" pitchFamily="34" charset="0"/>
              </a:rPr>
              <a:t>)</a:t>
            </a:r>
          </a:p>
          <a:p>
            <a:pPr algn="ctr">
              <a:spcAft>
                <a:spcPts val="600"/>
              </a:spcAft>
            </a:pPr>
            <a:r>
              <a:rPr lang="de-DE" sz="2000" dirty="0">
                <a:latin typeface="Verdana "/>
                <a:ea typeface="Source Sans Pro ExtraLight" panose="020B0303030403020204" pitchFamily="34" charset="0"/>
              </a:rPr>
              <a:t>Studium an der PH</a:t>
            </a:r>
          </a:p>
        </p:txBody>
      </p:sp>
      <p:sp>
        <p:nvSpPr>
          <p:cNvPr id="6" name="Textfeld 5"/>
          <p:cNvSpPr txBox="1"/>
          <p:nvPr/>
        </p:nvSpPr>
        <p:spPr>
          <a:xfrm>
            <a:off x="838200" y="4423974"/>
            <a:ext cx="3240001" cy="1015663"/>
          </a:xfrm>
          <a:prstGeom prst="rect">
            <a:avLst/>
          </a:prstGeom>
          <a:solidFill>
            <a:srgbClr val="E19C27">
              <a:alpha val="5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6 Semester (3 Jahre)</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Bachelorstudium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(180 CP)</a:t>
            </a:r>
          </a:p>
        </p:txBody>
      </p:sp>
      <p:sp>
        <p:nvSpPr>
          <p:cNvPr id="7" name="Textfeld 6"/>
          <p:cNvSpPr txBox="1"/>
          <p:nvPr/>
        </p:nvSpPr>
        <p:spPr>
          <a:xfrm>
            <a:off x="4663202" y="4423974"/>
            <a:ext cx="3235718" cy="1015663"/>
          </a:xfrm>
          <a:prstGeom prst="rect">
            <a:avLst/>
          </a:prstGeom>
          <a:solidFill>
            <a:srgbClr val="E19C27">
              <a:alpha val="7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4 Semester (2 Jahre)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Masterstudium I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(120 CP)</a:t>
            </a:r>
          </a:p>
        </p:txBody>
      </p:sp>
      <p:sp>
        <p:nvSpPr>
          <p:cNvPr id="8" name="Textfeld 7"/>
          <p:cNvSpPr txBox="1"/>
          <p:nvPr/>
        </p:nvSpPr>
        <p:spPr>
          <a:xfrm>
            <a:off x="8488201" y="2136982"/>
            <a:ext cx="2430411" cy="1015663"/>
          </a:xfrm>
          <a:prstGeom prst="rect">
            <a:avLst/>
          </a:prstGeom>
          <a:solidFill>
            <a:srgbClr val="E19C27">
              <a:alpha val="90000"/>
            </a:srgbClr>
          </a:solidFill>
          <a:ln>
            <a:noFill/>
          </a:ln>
          <a:effectLst/>
        </p:spPr>
        <p:txBody>
          <a:bodyPr wrap="square" rtlCol="0">
            <a:spAutoFit/>
          </a:bodyPr>
          <a:lstStyle/>
          <a:p>
            <a:pPr algn="ctr">
              <a:spcAft>
                <a:spcPts val="600"/>
              </a:spcAft>
            </a:pPr>
            <a:r>
              <a:rPr lang="de-DE" sz="2000" dirty="0">
                <a:latin typeface="Verdana "/>
                <a:ea typeface="Source Sans Pro ExtraLight" panose="020B0303030403020204" pitchFamily="34" charset="0"/>
              </a:rPr>
              <a:t>Vorbereitungsdienst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an Schule &amp; Seminar</a:t>
            </a:r>
          </a:p>
        </p:txBody>
      </p:sp>
      <p:sp>
        <p:nvSpPr>
          <p:cNvPr id="9" name="Textfeld 8"/>
          <p:cNvSpPr txBox="1"/>
          <p:nvPr/>
        </p:nvSpPr>
        <p:spPr>
          <a:xfrm>
            <a:off x="8488201" y="4731751"/>
            <a:ext cx="2430411" cy="707886"/>
          </a:xfrm>
          <a:prstGeom prst="rect">
            <a:avLst/>
          </a:prstGeom>
          <a:solidFill>
            <a:srgbClr val="E19C27">
              <a:alpha val="9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18 Monate (1,5 Jahre)</a:t>
            </a:r>
          </a:p>
        </p:txBody>
      </p:sp>
      <p:sp>
        <p:nvSpPr>
          <p:cNvPr id="10" name="Pfeil nach unten 9"/>
          <p:cNvSpPr/>
          <p:nvPr/>
        </p:nvSpPr>
        <p:spPr>
          <a:xfrm rot="16200000">
            <a:off x="5428407" y="-1067884"/>
            <a:ext cx="900000" cy="10080413"/>
          </a:xfrm>
          <a:prstGeom prst="downArrow">
            <a:avLst/>
          </a:prstGeom>
          <a:gradFill>
            <a:gsLst>
              <a:gs pos="0">
                <a:srgbClr val="F0CD93"/>
              </a:gs>
              <a:gs pos="62000">
                <a:srgbClr val="EABA67"/>
              </a:gs>
              <a:gs pos="100000">
                <a:srgbClr val="E19C2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
            </a:endParaRPr>
          </a:p>
        </p:txBody>
      </p:sp>
    </p:spTree>
    <p:extLst>
      <p:ext uri="{BB962C8B-B14F-4D97-AF65-F5344CB8AC3E}">
        <p14:creationId xmlns:p14="http://schemas.microsoft.com/office/powerpoint/2010/main" val="32766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4"/>
            <a:ext cx="10515600" cy="1504315"/>
          </a:xfrm>
        </p:spPr>
        <p:txBody>
          <a:bodyPr/>
          <a:lstStyle/>
          <a:p>
            <a:r>
              <a:rPr lang="de-DE" sz="3600" dirty="0">
                <a:latin typeface="Verdana "/>
                <a:ea typeface="Verdana" panose="020B0604030504040204" pitchFamily="34" charset="0"/>
                <a:cs typeface="Arial" panose="020B0604020202020204" pitchFamily="34" charset="0"/>
              </a:rPr>
              <a:t>Lehramt Sekundarstufe I </a:t>
            </a:r>
            <a:br>
              <a:rPr lang="de-DE" sz="36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(Werkrealschule, Realschule, Gemeinschaftsschule &amp; Förderschulen)</a:t>
            </a:r>
            <a:br>
              <a:rPr lang="de-DE" sz="2000" dirty="0">
                <a:latin typeface="Verdana "/>
                <a:ea typeface="Verdana" panose="020B0604030504040204" pitchFamily="34" charset="0"/>
                <a:cs typeface="Arial" panose="020B0604020202020204" pitchFamily="34" charset="0"/>
              </a:rPr>
            </a:br>
            <a:r>
              <a:rPr lang="de-DE" sz="2000">
                <a:latin typeface="Verdana "/>
                <a:ea typeface="Verdana" panose="020B0604030504040204" pitchFamily="34" charset="0"/>
                <a:cs typeface="Arial" panose="020B0604020202020204" pitchFamily="34" charset="0"/>
              </a:rPr>
              <a:t/>
            </a:r>
            <a:br>
              <a:rPr lang="de-DE" sz="2000">
                <a:latin typeface="Verdana "/>
                <a:ea typeface="Verdana" panose="020B0604030504040204" pitchFamily="34" charset="0"/>
                <a:cs typeface="Arial" panose="020B0604020202020204" pitchFamily="34" charset="0"/>
              </a:rPr>
            </a:br>
            <a:r>
              <a:rPr lang="de-DE" sz="2000">
                <a:latin typeface="Verdana "/>
                <a:ea typeface="Verdana" panose="020B0604030504040204" pitchFamily="34" charset="0"/>
                <a:cs typeface="Arial" panose="020B0604020202020204" pitchFamily="34" charset="0"/>
              </a:rPr>
              <a:t>Studienaufbau</a:t>
            </a: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endParaRPr lang="de-DE" sz="3600" dirty="0">
              <a:latin typeface="Verdana "/>
              <a:ea typeface="Verdana" panose="020B0604030504040204" pitchFamily="34" charset="0"/>
            </a:endParaRPr>
          </a:p>
        </p:txBody>
      </p:sp>
      <p:sp>
        <p:nvSpPr>
          <p:cNvPr id="11" name="Rechteck 10"/>
          <p:cNvSpPr/>
          <p:nvPr/>
        </p:nvSpPr>
        <p:spPr>
          <a:xfrm>
            <a:off x="923912" y="1869439"/>
            <a:ext cx="10669288" cy="1292662"/>
          </a:xfrm>
          <a:prstGeom prst="rect">
            <a:avLst/>
          </a:prstGeom>
        </p:spPr>
        <p:txBody>
          <a:bodyPr wrap="square">
            <a:spAutoFit/>
          </a:bodyPr>
          <a:lstStyle/>
          <a:p>
            <a:pPr marL="285750" indent="-285750">
              <a:spcAft>
                <a:spcPts val="600"/>
              </a:spcAft>
              <a:buFont typeface="Arial" panose="020B0604020202020204" pitchFamily="34" charset="0"/>
              <a:buChar char="•"/>
            </a:pPr>
            <a:r>
              <a:rPr lang="de-DE" sz="1600" dirty="0">
                <a:latin typeface="Verdana "/>
                <a:ea typeface="Source Sans Pro ExtraLight" panose="020B0303030403020204" pitchFamily="34" charset="0"/>
              </a:rPr>
              <a:t>Bildungswissenschaften</a:t>
            </a:r>
          </a:p>
          <a:p>
            <a:pPr marL="285750" indent="-285750">
              <a:spcAft>
                <a:spcPts val="600"/>
              </a:spcAft>
              <a:buFont typeface="Arial" panose="020B0604020202020204" pitchFamily="34" charset="0"/>
              <a:buChar char="•"/>
            </a:pPr>
            <a:r>
              <a:rPr lang="de-DE" sz="1600" dirty="0">
                <a:latin typeface="Verdana "/>
                <a:ea typeface="Source Sans Pro ExtraLight" panose="020B0303030403020204" pitchFamily="34" charset="0"/>
              </a:rPr>
              <a:t>Schulpraktische Studien</a:t>
            </a:r>
          </a:p>
          <a:p>
            <a:pPr marL="285750" indent="-285750">
              <a:buFont typeface="Arial" panose="020B0604020202020204" pitchFamily="34" charset="0"/>
              <a:buChar char="•"/>
            </a:pPr>
            <a:r>
              <a:rPr lang="de-DE" sz="1600" dirty="0">
                <a:latin typeface="Verdana "/>
                <a:ea typeface="Source Sans Pro ExtraLight" panose="020B0303030403020204" pitchFamily="34" charset="0"/>
              </a:rPr>
              <a:t>Zwei Fächer (Freie Wahl  - außer bei der Kombination zweier Theologien):</a:t>
            </a:r>
            <a:r>
              <a:rPr lang="de-DE" sz="2000" dirty="0">
                <a:latin typeface="Verdana "/>
                <a:ea typeface="Source Sans Pro ExtraLight" panose="020B0303030403020204" pitchFamily="34" charset="0"/>
              </a:rPr>
              <a:t/>
            </a:r>
            <a:br>
              <a:rPr lang="de-DE" sz="2000" dirty="0">
                <a:latin typeface="Verdana "/>
                <a:ea typeface="Source Sans Pro ExtraLight" panose="020B0303030403020204" pitchFamily="34" charset="0"/>
              </a:rPr>
            </a:br>
            <a:endParaRPr lang="de-DE" sz="2000" dirty="0">
              <a:latin typeface="Verdana "/>
              <a:ea typeface="Source Sans Pro ExtraLight" panose="020B0303030403020204" pitchFamily="34" charset="0"/>
            </a:endParaRPr>
          </a:p>
        </p:txBody>
      </p:sp>
      <p:sp>
        <p:nvSpPr>
          <p:cNvPr id="12" name="Rechteck 11"/>
          <p:cNvSpPr/>
          <p:nvPr/>
        </p:nvSpPr>
        <p:spPr>
          <a:xfrm>
            <a:off x="838200" y="2921962"/>
            <a:ext cx="6030000" cy="2880000"/>
          </a:xfrm>
          <a:prstGeom prst="rect">
            <a:avLst/>
          </a:prstGeom>
        </p:spPr>
        <p:txBody>
          <a:bodyPr wrap="square" numCol="1">
            <a:noAutofit/>
          </a:bodyPr>
          <a:lstStyle/>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Mathematik</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Deutsch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Evangelische Theologie/Religionspädagogik</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Katholische Theologie/Religionspädagogik</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Islamische Theologie/Religionspädagogik (x,#)</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Ethik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Englisch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Französisch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Sport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Kunst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Musik</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Alltagskultur und Gesundheit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Wirtschaftswissenschaften (x)</a:t>
            </a:r>
          </a:p>
          <a:p>
            <a:pPr marL="742950" lvl="1" indent="-285750">
              <a:buFont typeface="Arial" panose="020B0604020202020204" pitchFamily="34" charset="0"/>
              <a:buChar char="•"/>
            </a:pPr>
            <a:endParaRPr lang="de-DE" sz="1400" b="1" dirty="0">
              <a:latin typeface="Verdana "/>
              <a:ea typeface="Source Sans Pro Semibold" panose="020B0603030403020204" pitchFamily="34" charset="0"/>
            </a:endParaRPr>
          </a:p>
        </p:txBody>
      </p:sp>
      <p:sp>
        <p:nvSpPr>
          <p:cNvPr id="13" name="Rechteck 12"/>
          <p:cNvSpPr/>
          <p:nvPr/>
        </p:nvSpPr>
        <p:spPr>
          <a:xfrm>
            <a:off x="6339590" y="2921962"/>
            <a:ext cx="6030000" cy="2880000"/>
          </a:xfrm>
          <a:prstGeom prst="rect">
            <a:avLst/>
          </a:prstGeom>
        </p:spPr>
        <p:txBody>
          <a:bodyPr wrap="square" numCol="1">
            <a:noAutofit/>
          </a:bodyPr>
          <a:lstStyle/>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Technik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Chemie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Physik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Informatik (#,/,*)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Biologie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Geschichte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Geographie	</a:t>
            </a:r>
          </a:p>
          <a:p>
            <a:pPr marL="742950" lvl="1" indent="-285750">
              <a:buFont typeface="Arial" panose="020B0604020202020204" pitchFamily="34" charset="0"/>
              <a:buChar char="•"/>
            </a:pPr>
            <a:r>
              <a:rPr lang="de-DE" sz="1400" b="1" dirty="0">
                <a:latin typeface="Verdana "/>
                <a:ea typeface="Source Sans Pro Semibold" panose="020B0603030403020204" pitchFamily="34" charset="0"/>
              </a:rPr>
              <a:t>Politikwissenschaften</a:t>
            </a:r>
          </a:p>
        </p:txBody>
      </p:sp>
      <p:sp>
        <p:nvSpPr>
          <p:cNvPr id="14" name="Rechteck 13"/>
          <p:cNvSpPr/>
          <p:nvPr/>
        </p:nvSpPr>
        <p:spPr>
          <a:xfrm>
            <a:off x="6747953" y="4770911"/>
            <a:ext cx="3058799" cy="1031051"/>
          </a:xfrm>
          <a:prstGeom prst="rect">
            <a:avLst/>
          </a:prstGeom>
        </p:spPr>
        <p:txBody>
          <a:bodyPr wrap="square">
            <a:spAutoFit/>
          </a:bodyPr>
          <a:lstStyle/>
          <a:p>
            <a:pPr>
              <a:spcAft>
                <a:spcPts val="600"/>
              </a:spcAft>
            </a:pPr>
            <a:r>
              <a:rPr lang="de-DE" sz="1200" dirty="0">
                <a:latin typeface="Verdana "/>
                <a:ea typeface="Source Sans Pro ExtraLight" panose="020B0303030403020204" pitchFamily="34" charset="0"/>
              </a:rPr>
              <a:t>(x): Nicht studierbar in Heidelberg </a:t>
            </a:r>
            <a:br>
              <a:rPr lang="de-DE" sz="1200" dirty="0">
                <a:latin typeface="Verdana "/>
                <a:ea typeface="Source Sans Pro ExtraLight" panose="020B0303030403020204" pitchFamily="34" charset="0"/>
              </a:rPr>
            </a:br>
            <a:r>
              <a:rPr lang="de-DE" sz="1200" dirty="0">
                <a:latin typeface="Verdana "/>
                <a:ea typeface="Source Sans Pro ExtraLight" panose="020B0303030403020204" pitchFamily="34" charset="0"/>
              </a:rPr>
              <a:t>(+) nicht studierbar in Ludwigsburg</a:t>
            </a:r>
            <a:br>
              <a:rPr lang="de-DE" sz="1200" dirty="0">
                <a:latin typeface="Verdana "/>
                <a:ea typeface="Source Sans Pro ExtraLight" panose="020B0303030403020204" pitchFamily="34" charset="0"/>
              </a:rPr>
            </a:br>
            <a:r>
              <a:rPr lang="de-DE" sz="1200" dirty="0">
                <a:latin typeface="Verdana "/>
                <a:ea typeface="Source Sans Pro ExtraLight" panose="020B0303030403020204" pitchFamily="34" charset="0"/>
              </a:rPr>
              <a:t>(#) nicht studierbar in Schwäbisch Gmünd</a:t>
            </a:r>
            <a:br>
              <a:rPr lang="de-DE" sz="1200" dirty="0">
                <a:latin typeface="Verdana "/>
                <a:ea typeface="Source Sans Pro ExtraLight" panose="020B0303030403020204" pitchFamily="34" charset="0"/>
              </a:rPr>
            </a:br>
            <a:r>
              <a:rPr lang="de-DE" sz="1200" dirty="0">
                <a:latin typeface="Verdana "/>
                <a:ea typeface="Source Sans Pro ExtraLight" panose="020B0303030403020204" pitchFamily="34" charset="0"/>
              </a:rPr>
              <a:t>(/) nicht studierbar in Freiburg</a:t>
            </a:r>
            <a:br>
              <a:rPr lang="de-DE" sz="1200" dirty="0">
                <a:latin typeface="Verdana "/>
                <a:ea typeface="Source Sans Pro ExtraLight" panose="020B0303030403020204" pitchFamily="34" charset="0"/>
              </a:rPr>
            </a:br>
            <a:r>
              <a:rPr lang="de-DE" sz="1200" dirty="0">
                <a:latin typeface="Verdana "/>
                <a:ea typeface="Source Sans Pro ExtraLight" panose="020B0303030403020204" pitchFamily="34" charset="0"/>
              </a:rPr>
              <a:t>(*) nicht studierbar in Weingarten</a:t>
            </a:r>
          </a:p>
        </p:txBody>
      </p:sp>
    </p:spTree>
    <p:extLst>
      <p:ext uri="{BB962C8B-B14F-4D97-AF65-F5344CB8AC3E}">
        <p14:creationId xmlns:p14="http://schemas.microsoft.com/office/powerpoint/2010/main" val="22388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4">
            <a:extLst>
              <a:ext uri="{FF2B5EF4-FFF2-40B4-BE49-F238E27FC236}">
                <a16:creationId xmlns:a16="http://schemas.microsoft.com/office/drawing/2014/main" id="{39FE5F1B-8270-BADE-D249-BE894972B815}"/>
              </a:ext>
            </a:extLst>
          </p:cNvPr>
          <p:cNvSpPr txBox="1">
            <a:spLocks noChangeArrowheads="1"/>
          </p:cNvSpPr>
          <p:nvPr/>
        </p:nvSpPr>
        <p:spPr bwMode="auto">
          <a:xfrm>
            <a:off x="878177" y="665070"/>
            <a:ext cx="10435646" cy="1754326"/>
          </a:xfrm>
          <a:prstGeom prst="rect">
            <a:avLst/>
          </a:prstGeom>
          <a:solidFill>
            <a:srgbClr val="C6C7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40005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lvl="1"/>
            <a:r>
              <a:rPr lang="de-DE" altLang="de-DE" sz="1800" b="1" dirty="0">
                <a:solidFill>
                  <a:srgbClr val="1C426F"/>
                </a:solidFill>
                <a:latin typeface="Calibri" panose="020F0502020204030204"/>
              </a:rPr>
              <a:t>Heidelberg: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Geistige Entwicklung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Lernen</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Sprache</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Hören</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Lernen bei Blindheit und Sehbehinderung</a:t>
            </a:r>
          </a:p>
        </p:txBody>
      </p:sp>
      <p:sp>
        <p:nvSpPr>
          <p:cNvPr id="17" name="Titel 1">
            <a:extLst>
              <a:ext uri="{FF2B5EF4-FFF2-40B4-BE49-F238E27FC236}">
                <a16:creationId xmlns:a16="http://schemas.microsoft.com/office/drawing/2014/main" id="{15ADD37F-2260-4E1F-A5A1-82D3FE97992A}"/>
              </a:ext>
            </a:extLst>
          </p:cNvPr>
          <p:cNvSpPr>
            <a:spLocks noGrp="1"/>
          </p:cNvSpPr>
          <p:nvPr>
            <p:ph type="title"/>
          </p:nvPr>
        </p:nvSpPr>
        <p:spPr>
          <a:xfrm>
            <a:off x="1801887" y="208545"/>
            <a:ext cx="8331577" cy="926090"/>
          </a:xfrm>
        </p:spPr>
        <p:txBody>
          <a:bodyPr>
            <a:normAutofit/>
          </a:bodyPr>
          <a:lstStyle/>
          <a:p>
            <a:pPr algn="ctr"/>
            <a:r>
              <a:rPr lang="de-DE" sz="2400" b="0" dirty="0">
                <a:latin typeface="+mn-lt"/>
              </a:rPr>
              <a:t>Lehramt Sonderpädagogik </a:t>
            </a:r>
            <a:br>
              <a:rPr lang="de-DE" sz="2400" b="0" dirty="0">
                <a:latin typeface="+mn-lt"/>
              </a:rPr>
            </a:br>
            <a:endParaRPr lang="en-GB" sz="2400" b="0" dirty="0">
              <a:latin typeface="+mn-lt"/>
            </a:endParaRPr>
          </a:p>
        </p:txBody>
      </p:sp>
      <p:sp>
        <p:nvSpPr>
          <p:cNvPr id="2" name="Textfeld 4">
            <a:extLst>
              <a:ext uri="{FF2B5EF4-FFF2-40B4-BE49-F238E27FC236}">
                <a16:creationId xmlns:a16="http://schemas.microsoft.com/office/drawing/2014/main" id="{4780E837-7422-BEF6-575A-6BACC60D5B35}"/>
              </a:ext>
            </a:extLst>
          </p:cNvPr>
          <p:cNvSpPr txBox="1">
            <a:spLocks noChangeArrowheads="1"/>
          </p:cNvSpPr>
          <p:nvPr/>
        </p:nvSpPr>
        <p:spPr bwMode="auto">
          <a:xfrm>
            <a:off x="878177" y="2548169"/>
            <a:ext cx="10435646" cy="1477328"/>
          </a:xfrm>
          <a:prstGeom prst="rect">
            <a:avLst/>
          </a:prstGeom>
          <a:solidFill>
            <a:srgbClr val="C6C7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40005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lvl="1"/>
            <a:r>
              <a:rPr lang="de-DE" altLang="de-DE" sz="1800" b="1" dirty="0">
                <a:solidFill>
                  <a:srgbClr val="1C426F"/>
                </a:solidFill>
                <a:latin typeface="Calibri" panose="020F0502020204030204"/>
              </a:rPr>
              <a:t>Freiburg: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Geistige Entwicklung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Lernen</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Sprache</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Emotionale und soziale Entwicklung</a:t>
            </a:r>
          </a:p>
        </p:txBody>
      </p:sp>
      <p:sp>
        <p:nvSpPr>
          <p:cNvPr id="3" name="Textfeld 4">
            <a:extLst>
              <a:ext uri="{FF2B5EF4-FFF2-40B4-BE49-F238E27FC236}">
                <a16:creationId xmlns:a16="http://schemas.microsoft.com/office/drawing/2014/main" id="{61648C28-D020-C6AE-EF94-BCBEDB8961CE}"/>
              </a:ext>
            </a:extLst>
          </p:cNvPr>
          <p:cNvSpPr txBox="1">
            <a:spLocks noChangeArrowheads="1"/>
          </p:cNvSpPr>
          <p:nvPr/>
        </p:nvSpPr>
        <p:spPr bwMode="auto">
          <a:xfrm>
            <a:off x="878177" y="4147065"/>
            <a:ext cx="10435646" cy="1754326"/>
          </a:xfrm>
          <a:prstGeom prst="rect">
            <a:avLst/>
          </a:prstGeom>
          <a:solidFill>
            <a:srgbClr val="C6C7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40005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lvl="1"/>
            <a:r>
              <a:rPr lang="de-DE" altLang="de-DE" sz="1800" b="1" dirty="0">
                <a:solidFill>
                  <a:srgbClr val="1C426F"/>
                </a:solidFill>
                <a:latin typeface="Calibri" panose="020F0502020204030204"/>
              </a:rPr>
              <a:t>Ludwigsburg: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Geistige Entwicklung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Lernen</a:t>
            </a:r>
          </a:p>
          <a:p>
            <a:pPr marL="742950" lvl="2" indent="-342900">
              <a:buFont typeface="Arial" panose="020B0604020202020204" pitchFamily="34" charset="0"/>
              <a:buChar char="•"/>
            </a:pPr>
            <a:r>
              <a:rPr lang="de-DE" altLang="de-DE" sz="1800" i="1">
                <a:solidFill>
                  <a:srgbClr val="1C426F"/>
                </a:solidFill>
                <a:latin typeface="Calibri" panose="020F0502020204030204"/>
              </a:rPr>
              <a:t>Sprache und Kommunikation</a:t>
            </a:r>
          </a:p>
          <a:p>
            <a:pPr marL="742950" lvl="2" indent="-342900">
              <a:buFont typeface="Arial" panose="020B0604020202020204" pitchFamily="34" charset="0"/>
              <a:buChar char="•"/>
            </a:pPr>
            <a:r>
              <a:rPr lang="de-DE" altLang="de-DE" sz="1800" i="1">
                <a:solidFill>
                  <a:srgbClr val="1C426F"/>
                </a:solidFill>
                <a:latin typeface="Calibri" panose="020F0502020204030204"/>
              </a:rPr>
              <a:t>Emotionale </a:t>
            </a:r>
            <a:r>
              <a:rPr lang="de-DE" altLang="de-DE" sz="1800" i="1" dirty="0">
                <a:solidFill>
                  <a:srgbClr val="1C426F"/>
                </a:solidFill>
                <a:latin typeface="Calibri" panose="020F0502020204030204"/>
              </a:rPr>
              <a:t>und soziale Entwicklung</a:t>
            </a:r>
          </a:p>
          <a:p>
            <a:pPr marL="742950" lvl="2" indent="-342900">
              <a:buFont typeface="Arial" panose="020B0604020202020204" pitchFamily="34" charset="0"/>
              <a:buChar char="•"/>
            </a:pPr>
            <a:r>
              <a:rPr lang="de-DE" altLang="de-DE" sz="1800" i="1" dirty="0">
                <a:solidFill>
                  <a:srgbClr val="1C426F"/>
                </a:solidFill>
                <a:latin typeface="Calibri" panose="020F0502020204030204"/>
              </a:rPr>
              <a:t>Körperliche und motorische Entwicklung</a:t>
            </a:r>
          </a:p>
        </p:txBody>
      </p:sp>
      <p:pic>
        <p:nvPicPr>
          <p:cNvPr id="6" name="Grafik 5" descr="Ein Bild, das Text enthält.&#10;&#10;Automatisch generierte Beschreibung">
            <a:extLst>
              <a:ext uri="{FF2B5EF4-FFF2-40B4-BE49-F238E27FC236}">
                <a16:creationId xmlns:a16="http://schemas.microsoft.com/office/drawing/2014/main" id="{C44AE440-0CE6-9BE2-23D4-D2D420B92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422" y="1129035"/>
            <a:ext cx="1960691" cy="826395"/>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680B1F5C-A6B5-B9EF-5F2E-86CEA2ED3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421" y="4851233"/>
            <a:ext cx="1960691" cy="756430"/>
          </a:xfrm>
          <a:prstGeom prst="rect">
            <a:avLst/>
          </a:prstGeom>
        </p:spPr>
      </p:pic>
      <p:pic>
        <p:nvPicPr>
          <p:cNvPr id="11" name="Grafik 10">
            <a:extLst>
              <a:ext uri="{FF2B5EF4-FFF2-40B4-BE49-F238E27FC236}">
                <a16:creationId xmlns:a16="http://schemas.microsoft.com/office/drawing/2014/main" id="{1220B1B1-8EAD-1A97-8B9C-A4D790A90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421" y="2941001"/>
            <a:ext cx="1948658" cy="790740"/>
          </a:xfrm>
          <a:prstGeom prst="rect">
            <a:avLst/>
          </a:prstGeom>
        </p:spPr>
      </p:pic>
    </p:spTree>
    <p:extLst>
      <p:ext uri="{BB962C8B-B14F-4D97-AF65-F5344CB8AC3E}">
        <p14:creationId xmlns:p14="http://schemas.microsoft.com/office/powerpoint/2010/main" val="32402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3BC6-E522-4F67-4F6B-671C139FCD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6603E0-701F-2DAD-270E-B936779F9A17}"/>
              </a:ext>
            </a:extLst>
          </p:cNvPr>
          <p:cNvSpPr>
            <a:spLocks noGrp="1"/>
          </p:cNvSpPr>
          <p:nvPr>
            <p:ph type="title"/>
          </p:nvPr>
        </p:nvSpPr>
        <p:spPr>
          <a:xfrm>
            <a:off x="1801887" y="208545"/>
            <a:ext cx="8331577" cy="926090"/>
          </a:xfrm>
        </p:spPr>
        <p:txBody>
          <a:bodyPr>
            <a:normAutofit/>
          </a:bodyPr>
          <a:lstStyle/>
          <a:p>
            <a:pPr algn="ctr"/>
            <a:r>
              <a:rPr lang="de-DE" sz="2400" b="0" dirty="0">
                <a:latin typeface="+mn-lt"/>
              </a:rPr>
              <a:t>B.A. Sonderpädagogik </a:t>
            </a:r>
            <a:br>
              <a:rPr lang="de-DE" sz="2400" b="0" dirty="0">
                <a:latin typeface="+mn-lt"/>
              </a:rPr>
            </a:br>
            <a:r>
              <a:rPr lang="de-DE" sz="2400" b="0" dirty="0">
                <a:latin typeface="+mn-lt"/>
              </a:rPr>
              <a:t>(Bezug Lehramt Sonderpädagogik)</a:t>
            </a:r>
            <a:endParaRPr lang="en-GB" sz="2400" b="0" dirty="0">
              <a:latin typeface="+mn-lt"/>
            </a:endParaRPr>
          </a:p>
        </p:txBody>
      </p:sp>
      <p:sp>
        <p:nvSpPr>
          <p:cNvPr id="3" name="Rechteck 13">
            <a:extLst>
              <a:ext uri="{FF2B5EF4-FFF2-40B4-BE49-F238E27FC236}">
                <a16:creationId xmlns:a16="http://schemas.microsoft.com/office/drawing/2014/main" id="{7C204F06-59E2-EBFC-A577-F8A3F33CBC28}"/>
              </a:ext>
            </a:extLst>
          </p:cNvPr>
          <p:cNvSpPr>
            <a:spLocks noChangeArrowheads="1"/>
          </p:cNvSpPr>
          <p:nvPr/>
        </p:nvSpPr>
        <p:spPr bwMode="auto">
          <a:xfrm>
            <a:off x="1061587" y="1876961"/>
            <a:ext cx="4303789" cy="4089097"/>
          </a:xfrm>
          <a:prstGeom prst="rect">
            <a:avLst/>
          </a:prstGeom>
          <a:noFill/>
          <a:ln w="9525" algn="ctr">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altLang="de-DE" sz="1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4" name="Textfeld 16">
            <a:extLst>
              <a:ext uri="{FF2B5EF4-FFF2-40B4-BE49-F238E27FC236}">
                <a16:creationId xmlns:a16="http://schemas.microsoft.com/office/drawing/2014/main" id="{AEE7D0CB-84D0-F71C-50CF-DB98F2734729}"/>
              </a:ext>
            </a:extLst>
          </p:cNvPr>
          <p:cNvSpPr txBox="1">
            <a:spLocks noChangeArrowheads="1"/>
          </p:cNvSpPr>
          <p:nvPr/>
        </p:nvSpPr>
        <p:spPr bwMode="auto">
          <a:xfrm>
            <a:off x="1313997" y="1922405"/>
            <a:ext cx="3800409" cy="369332"/>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Fach (28 LP)</a:t>
            </a:r>
          </a:p>
        </p:txBody>
      </p:sp>
      <p:sp>
        <p:nvSpPr>
          <p:cNvPr id="5" name="Textfeld 18">
            <a:extLst>
              <a:ext uri="{FF2B5EF4-FFF2-40B4-BE49-F238E27FC236}">
                <a16:creationId xmlns:a16="http://schemas.microsoft.com/office/drawing/2014/main" id="{EBB773F2-5545-E9C6-3B9A-48041FAFC06D}"/>
              </a:ext>
            </a:extLst>
          </p:cNvPr>
          <p:cNvSpPr txBox="1">
            <a:spLocks noChangeArrowheads="1"/>
          </p:cNvSpPr>
          <p:nvPr/>
        </p:nvSpPr>
        <p:spPr bwMode="auto">
          <a:xfrm>
            <a:off x="1322919" y="2345839"/>
            <a:ext cx="3800409"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Grundbildung Deutsch oder Mathematik (18 LP)</a:t>
            </a:r>
          </a:p>
        </p:txBody>
      </p:sp>
      <p:sp>
        <p:nvSpPr>
          <p:cNvPr id="6" name="Textfeld 18">
            <a:extLst>
              <a:ext uri="{FF2B5EF4-FFF2-40B4-BE49-F238E27FC236}">
                <a16:creationId xmlns:a16="http://schemas.microsoft.com/office/drawing/2014/main" id="{119845AC-D9A0-C8D6-F36B-0633563B8A1A}"/>
              </a:ext>
            </a:extLst>
          </p:cNvPr>
          <p:cNvSpPr txBox="1">
            <a:spLocks noChangeArrowheads="1"/>
          </p:cNvSpPr>
          <p:nvPr/>
        </p:nvSpPr>
        <p:spPr bwMode="auto">
          <a:xfrm>
            <a:off x="1313999" y="3060841"/>
            <a:ext cx="3809330"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 Sonderpädagogische Fachrichtung (20 LP)</a:t>
            </a:r>
          </a:p>
        </p:txBody>
      </p:sp>
      <p:sp>
        <p:nvSpPr>
          <p:cNvPr id="7" name="Textfeld 18">
            <a:extLst>
              <a:ext uri="{FF2B5EF4-FFF2-40B4-BE49-F238E27FC236}">
                <a16:creationId xmlns:a16="http://schemas.microsoft.com/office/drawing/2014/main" id="{FCF1528C-5017-5960-3314-21D055B64309}"/>
              </a:ext>
            </a:extLst>
          </p:cNvPr>
          <p:cNvSpPr txBox="1">
            <a:spLocks noChangeArrowheads="1"/>
          </p:cNvSpPr>
          <p:nvPr/>
        </p:nvSpPr>
        <p:spPr bwMode="auto">
          <a:xfrm>
            <a:off x="1313999" y="3767546"/>
            <a:ext cx="3809330"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 Sonderpädagogische Fachrichtung (10 LP)</a:t>
            </a:r>
          </a:p>
        </p:txBody>
      </p:sp>
      <p:sp>
        <p:nvSpPr>
          <p:cNvPr id="8" name="Textfeld 17">
            <a:extLst>
              <a:ext uri="{FF2B5EF4-FFF2-40B4-BE49-F238E27FC236}">
                <a16:creationId xmlns:a16="http://schemas.microsoft.com/office/drawing/2014/main" id="{91B037D5-9D99-CD93-7114-096514482A29}"/>
              </a:ext>
            </a:extLst>
          </p:cNvPr>
          <p:cNvSpPr txBox="1">
            <a:spLocks noChangeArrowheads="1"/>
          </p:cNvSpPr>
          <p:nvPr/>
        </p:nvSpPr>
        <p:spPr bwMode="auto">
          <a:xfrm>
            <a:off x="1313999" y="4477723"/>
            <a:ext cx="3809330"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Sonderpädagogische Grundlagen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(16 LP)</a:t>
            </a:r>
          </a:p>
        </p:txBody>
      </p:sp>
      <p:sp>
        <p:nvSpPr>
          <p:cNvPr id="11" name="Textfeld 17">
            <a:extLst>
              <a:ext uri="{FF2B5EF4-FFF2-40B4-BE49-F238E27FC236}">
                <a16:creationId xmlns:a16="http://schemas.microsoft.com/office/drawing/2014/main" id="{C8C7F88F-7A8F-7A25-08F5-99CECA5B5BA3}"/>
              </a:ext>
            </a:extLst>
          </p:cNvPr>
          <p:cNvSpPr txBox="1">
            <a:spLocks noChangeArrowheads="1"/>
          </p:cNvSpPr>
          <p:nvPr/>
        </p:nvSpPr>
        <p:spPr bwMode="auto">
          <a:xfrm>
            <a:off x="1313999" y="5192008"/>
            <a:ext cx="3809330"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Sonderpädagogische Handlungsfelder </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(10 LP)</a:t>
            </a:r>
          </a:p>
        </p:txBody>
      </p:sp>
      <p:sp>
        <p:nvSpPr>
          <p:cNvPr id="12" name="Textfeld 19">
            <a:extLst>
              <a:ext uri="{FF2B5EF4-FFF2-40B4-BE49-F238E27FC236}">
                <a16:creationId xmlns:a16="http://schemas.microsoft.com/office/drawing/2014/main" id="{30645368-035E-4E43-2D7E-8FA29CD4B4EB}"/>
              </a:ext>
            </a:extLst>
          </p:cNvPr>
          <p:cNvSpPr txBox="1">
            <a:spLocks noChangeArrowheads="1"/>
          </p:cNvSpPr>
          <p:nvPr/>
        </p:nvSpPr>
        <p:spPr bwMode="auto">
          <a:xfrm>
            <a:off x="5790063" y="1923330"/>
            <a:ext cx="5720617" cy="369332"/>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alle Fächer des Sekundarbereichs</a:t>
            </a:r>
          </a:p>
        </p:txBody>
      </p:sp>
      <p:sp>
        <p:nvSpPr>
          <p:cNvPr id="13" name="Textfeld 19">
            <a:extLst>
              <a:ext uri="{FF2B5EF4-FFF2-40B4-BE49-F238E27FC236}">
                <a16:creationId xmlns:a16="http://schemas.microsoft.com/office/drawing/2014/main" id="{EEC36662-FF44-BA7B-FE77-CED6B83E59DA}"/>
              </a:ext>
            </a:extLst>
          </p:cNvPr>
          <p:cNvSpPr txBox="1">
            <a:spLocks noChangeArrowheads="1"/>
          </p:cNvSpPr>
          <p:nvPr/>
        </p:nvSpPr>
        <p:spPr bwMode="auto">
          <a:xfrm>
            <a:off x="5794034" y="2393148"/>
            <a:ext cx="5720618" cy="369332"/>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Fach Deutsch </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Wingdings" pitchFamily="2" charset="2"/>
              </a:rPr>
              <a:t></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GB Mathe / Fach Mathe </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Wingdings" pitchFamily="2" charset="2"/>
              </a:rPr>
              <a:t></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GB Deutsch</a:t>
            </a:r>
          </a:p>
        </p:txBody>
      </p:sp>
      <p:sp>
        <p:nvSpPr>
          <p:cNvPr id="14" name="Textfeld 13">
            <a:extLst>
              <a:ext uri="{FF2B5EF4-FFF2-40B4-BE49-F238E27FC236}">
                <a16:creationId xmlns:a16="http://schemas.microsoft.com/office/drawing/2014/main" id="{A53FB924-F5E6-1D1C-618E-83DE7D807946}"/>
              </a:ext>
            </a:extLst>
          </p:cNvPr>
          <p:cNvSpPr txBox="1">
            <a:spLocks noChangeArrowheads="1"/>
          </p:cNvSpPr>
          <p:nvPr/>
        </p:nvSpPr>
        <p:spPr bwMode="auto">
          <a:xfrm>
            <a:off x="5790064" y="2875804"/>
            <a:ext cx="5720616" cy="1477328"/>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Hören</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Sprache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Lernen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Geistige Entwicklung</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Lernen bei Blindheit und Sehbehinderung</a:t>
            </a:r>
          </a:p>
        </p:txBody>
      </p:sp>
      <p:sp>
        <p:nvSpPr>
          <p:cNvPr id="17" name="Textfeld 16">
            <a:extLst>
              <a:ext uri="{FF2B5EF4-FFF2-40B4-BE49-F238E27FC236}">
                <a16:creationId xmlns:a16="http://schemas.microsoft.com/office/drawing/2014/main" id="{3D04BE57-CE24-983C-E80F-246606236B25}"/>
              </a:ext>
            </a:extLst>
          </p:cNvPr>
          <p:cNvSpPr txBox="1">
            <a:spLocks noChangeArrowheads="1"/>
          </p:cNvSpPr>
          <p:nvPr/>
        </p:nvSpPr>
        <p:spPr bwMode="auto">
          <a:xfrm>
            <a:off x="5798986" y="4478271"/>
            <a:ext cx="5711693"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Förderung und medizinische Grundlagen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8" name="Textfeld 20">
            <a:extLst>
              <a:ext uri="{FF2B5EF4-FFF2-40B4-BE49-F238E27FC236}">
                <a16:creationId xmlns:a16="http://schemas.microsoft.com/office/drawing/2014/main" id="{50A4D302-F975-912C-07A9-4FA872B18855}"/>
              </a:ext>
            </a:extLst>
          </p:cNvPr>
          <p:cNvSpPr txBox="1">
            <a:spLocks noChangeArrowheads="1"/>
          </p:cNvSpPr>
          <p:nvPr/>
        </p:nvSpPr>
        <p:spPr bwMode="auto">
          <a:xfrm>
            <a:off x="5790063" y="5192944"/>
            <a:ext cx="5720616" cy="646331"/>
          </a:xfrm>
          <a:prstGeom prst="rect">
            <a:avLst/>
          </a:prstGeom>
          <a:no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Sprache und Kommunikation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9" name="Gerade Verbindung 36">
            <a:extLst>
              <a:ext uri="{FF2B5EF4-FFF2-40B4-BE49-F238E27FC236}">
                <a16:creationId xmlns:a16="http://schemas.microsoft.com/office/drawing/2014/main" id="{1E159A18-37BB-D1E3-EB9E-80F8770B6D7A}"/>
              </a:ext>
            </a:extLst>
          </p:cNvPr>
          <p:cNvCxnSpPr>
            <a:cxnSpLocks noChangeShapeType="1"/>
            <a:stCxn id="4" idx="3"/>
            <a:endCxn id="12" idx="1"/>
          </p:cNvCxnSpPr>
          <p:nvPr/>
        </p:nvCxnSpPr>
        <p:spPr bwMode="auto">
          <a:xfrm>
            <a:off x="5114406" y="2107071"/>
            <a:ext cx="675657" cy="925"/>
          </a:xfrm>
          <a:prstGeom prst="line">
            <a:avLst/>
          </a:prstGeom>
          <a:ln>
            <a:headEnd/>
            <a:tailEnd/>
          </a:ln>
        </p:spPr>
        <p:style>
          <a:lnRef idx="1">
            <a:schemeClr val="accent1"/>
          </a:lnRef>
          <a:fillRef idx="0">
            <a:schemeClr val="accent1"/>
          </a:fillRef>
          <a:effectRef idx="0">
            <a:schemeClr val="accent1"/>
          </a:effectRef>
          <a:fontRef idx="minor">
            <a:schemeClr val="tx1"/>
          </a:fontRef>
        </p:style>
      </p:cxnSp>
      <p:cxnSp>
        <p:nvCxnSpPr>
          <p:cNvPr id="20" name="Gerade Verbindung 38">
            <a:extLst>
              <a:ext uri="{FF2B5EF4-FFF2-40B4-BE49-F238E27FC236}">
                <a16:creationId xmlns:a16="http://schemas.microsoft.com/office/drawing/2014/main" id="{64FEB445-B429-D904-A8EE-5C9F7803C95F}"/>
              </a:ext>
            </a:extLst>
          </p:cNvPr>
          <p:cNvCxnSpPr>
            <a:cxnSpLocks noChangeShapeType="1"/>
            <a:stCxn id="5" idx="3"/>
            <a:endCxn id="13" idx="1"/>
          </p:cNvCxnSpPr>
          <p:nvPr/>
        </p:nvCxnSpPr>
        <p:spPr bwMode="auto">
          <a:xfrm flipV="1">
            <a:off x="5123328" y="2577814"/>
            <a:ext cx="670706" cy="91191"/>
          </a:xfrm>
          <a:prstGeom prst="line">
            <a:avLst/>
          </a:prstGeom>
          <a:ln>
            <a:headEnd/>
            <a:tailEnd/>
          </a:ln>
        </p:spPr>
        <p:style>
          <a:lnRef idx="1">
            <a:schemeClr val="accent1"/>
          </a:lnRef>
          <a:fillRef idx="0">
            <a:schemeClr val="accent1"/>
          </a:fillRef>
          <a:effectRef idx="0">
            <a:schemeClr val="accent1"/>
          </a:effectRef>
          <a:fontRef idx="minor">
            <a:schemeClr val="tx1"/>
          </a:fontRef>
        </p:style>
      </p:cxnSp>
      <p:cxnSp>
        <p:nvCxnSpPr>
          <p:cNvPr id="21" name="Gerade Verbindung 38">
            <a:extLst>
              <a:ext uri="{FF2B5EF4-FFF2-40B4-BE49-F238E27FC236}">
                <a16:creationId xmlns:a16="http://schemas.microsoft.com/office/drawing/2014/main" id="{D56DCFD0-1ADD-A500-4C12-D46DB3DDB2EB}"/>
              </a:ext>
            </a:extLst>
          </p:cNvPr>
          <p:cNvCxnSpPr>
            <a:cxnSpLocks noChangeShapeType="1"/>
            <a:endCxn id="14" idx="1"/>
          </p:cNvCxnSpPr>
          <p:nvPr/>
        </p:nvCxnSpPr>
        <p:spPr bwMode="auto">
          <a:xfrm>
            <a:off x="5123328" y="3417527"/>
            <a:ext cx="666736" cy="227313"/>
          </a:xfrm>
          <a:prstGeom prst="line">
            <a:avLst/>
          </a:prstGeom>
          <a:ln>
            <a:headEnd/>
            <a:tailEnd/>
          </a:ln>
        </p:spPr>
        <p:style>
          <a:lnRef idx="1">
            <a:schemeClr val="accent1"/>
          </a:lnRef>
          <a:fillRef idx="0">
            <a:schemeClr val="accent1"/>
          </a:fillRef>
          <a:effectRef idx="0">
            <a:schemeClr val="accent1"/>
          </a:effectRef>
          <a:fontRef idx="minor">
            <a:schemeClr val="tx1"/>
          </a:fontRef>
        </p:style>
      </p:cxnSp>
      <p:cxnSp>
        <p:nvCxnSpPr>
          <p:cNvPr id="22" name="Gerade Verbindung 38">
            <a:extLst>
              <a:ext uri="{FF2B5EF4-FFF2-40B4-BE49-F238E27FC236}">
                <a16:creationId xmlns:a16="http://schemas.microsoft.com/office/drawing/2014/main" id="{F4E20844-61A5-D587-7712-936D5A29B8C4}"/>
              </a:ext>
            </a:extLst>
          </p:cNvPr>
          <p:cNvCxnSpPr>
            <a:cxnSpLocks noChangeShapeType="1"/>
            <a:stCxn id="7" idx="3"/>
            <a:endCxn id="14" idx="1"/>
          </p:cNvCxnSpPr>
          <p:nvPr/>
        </p:nvCxnSpPr>
        <p:spPr bwMode="auto">
          <a:xfrm flipV="1">
            <a:off x="5123329" y="3644840"/>
            <a:ext cx="666735" cy="445872"/>
          </a:xfrm>
          <a:prstGeom prst="line">
            <a:avLst/>
          </a:prstGeom>
          <a:ln>
            <a:headEnd/>
            <a:tailEnd/>
          </a:ln>
        </p:spPr>
        <p:style>
          <a:lnRef idx="1">
            <a:schemeClr val="accent1"/>
          </a:lnRef>
          <a:fillRef idx="0">
            <a:schemeClr val="accent1"/>
          </a:fillRef>
          <a:effectRef idx="0">
            <a:schemeClr val="accent1"/>
          </a:effectRef>
          <a:fontRef idx="minor">
            <a:schemeClr val="tx1"/>
          </a:fontRef>
        </p:style>
      </p:cxnSp>
      <p:cxnSp>
        <p:nvCxnSpPr>
          <p:cNvPr id="23" name="Gerade Verbindung 38">
            <a:extLst>
              <a:ext uri="{FF2B5EF4-FFF2-40B4-BE49-F238E27FC236}">
                <a16:creationId xmlns:a16="http://schemas.microsoft.com/office/drawing/2014/main" id="{305C0175-E1A0-A666-9FA5-3A14011632B0}"/>
              </a:ext>
            </a:extLst>
          </p:cNvPr>
          <p:cNvCxnSpPr>
            <a:cxnSpLocks noChangeShapeType="1"/>
            <a:stCxn id="8" idx="3"/>
            <a:endCxn id="17" idx="1"/>
          </p:cNvCxnSpPr>
          <p:nvPr/>
        </p:nvCxnSpPr>
        <p:spPr bwMode="auto">
          <a:xfrm>
            <a:off x="5123329" y="4800889"/>
            <a:ext cx="675657" cy="548"/>
          </a:xfrm>
          <a:prstGeom prst="line">
            <a:avLst/>
          </a:prstGeom>
          <a:ln>
            <a:headEnd/>
            <a:tailEnd/>
          </a:ln>
        </p:spPr>
        <p:style>
          <a:lnRef idx="1">
            <a:schemeClr val="accent1"/>
          </a:lnRef>
          <a:fillRef idx="0">
            <a:schemeClr val="accent1"/>
          </a:fillRef>
          <a:effectRef idx="0">
            <a:schemeClr val="accent1"/>
          </a:effectRef>
          <a:fontRef idx="minor">
            <a:schemeClr val="tx1"/>
          </a:fontRef>
        </p:style>
      </p:cxnSp>
      <p:cxnSp>
        <p:nvCxnSpPr>
          <p:cNvPr id="24" name="Gerade Verbindung 40">
            <a:extLst>
              <a:ext uri="{FF2B5EF4-FFF2-40B4-BE49-F238E27FC236}">
                <a16:creationId xmlns:a16="http://schemas.microsoft.com/office/drawing/2014/main" id="{E2BAE142-C811-9D11-FC81-9D0202CFCDF5}"/>
              </a:ext>
            </a:extLst>
          </p:cNvPr>
          <p:cNvCxnSpPr>
            <a:cxnSpLocks noChangeShapeType="1"/>
            <a:stCxn id="11" idx="3"/>
            <a:endCxn id="18" idx="1"/>
          </p:cNvCxnSpPr>
          <p:nvPr/>
        </p:nvCxnSpPr>
        <p:spPr bwMode="auto">
          <a:xfrm>
            <a:off x="5123329" y="5515174"/>
            <a:ext cx="666734" cy="936"/>
          </a:xfrm>
          <a:prstGeom prst="line">
            <a:avLst/>
          </a:prstGeom>
          <a:ln>
            <a:headEnd/>
            <a:tailEnd/>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4BE1C2DC-DF10-3519-D01A-68BFAD706983}"/>
              </a:ext>
            </a:extLst>
          </p:cNvPr>
          <p:cNvSpPr txBox="1">
            <a:spLocks noChangeArrowheads="1"/>
          </p:cNvSpPr>
          <p:nvPr/>
        </p:nvSpPr>
        <p:spPr bwMode="auto">
          <a:xfrm>
            <a:off x="1267086" y="1046254"/>
            <a:ext cx="3047144" cy="646331"/>
          </a:xfrm>
          <a:prstGeom prst="rect">
            <a:avLst/>
          </a:prstGeom>
          <a:solidFill>
            <a:schemeClr val="accent1"/>
          </a:solidFill>
          <a:ln w="9525">
            <a:solidFill>
              <a:schemeClr val="accent1"/>
            </a:solidFill>
            <a:miter lim="800000"/>
            <a:headEnd/>
            <a:tailEnd/>
          </a:ln>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Bildungswissenschaften</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39 LP</a:t>
            </a:r>
          </a:p>
        </p:txBody>
      </p:sp>
      <p:sp>
        <p:nvSpPr>
          <p:cNvPr id="26" name="Textfeld 7">
            <a:extLst>
              <a:ext uri="{FF2B5EF4-FFF2-40B4-BE49-F238E27FC236}">
                <a16:creationId xmlns:a16="http://schemas.microsoft.com/office/drawing/2014/main" id="{3CA6ADBB-B32A-95E9-8C07-32D8EC7A3D47}"/>
              </a:ext>
            </a:extLst>
          </p:cNvPr>
          <p:cNvSpPr txBox="1">
            <a:spLocks noChangeArrowheads="1"/>
          </p:cNvSpPr>
          <p:nvPr/>
        </p:nvSpPr>
        <p:spPr bwMode="auto">
          <a:xfrm>
            <a:off x="4544977" y="1042654"/>
            <a:ext cx="3142269" cy="646331"/>
          </a:xfrm>
          <a:prstGeom prst="rect">
            <a:avLst/>
          </a:prstGeom>
          <a:solidFill>
            <a:srgbClr val="C6C7C8"/>
          </a:solidFill>
          <a:ln w="9525">
            <a:solidFill>
              <a:schemeClr val="bg1">
                <a:lumMod val="50000"/>
              </a:schemeClr>
            </a:solidFill>
            <a:miter lim="800000"/>
            <a:headEnd/>
            <a:tailEnd/>
          </a:ln>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Übergreifender Studienbereich</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26 LP</a:t>
            </a:r>
          </a:p>
        </p:txBody>
      </p:sp>
      <p:sp>
        <p:nvSpPr>
          <p:cNvPr id="27" name="Textfeld 8">
            <a:extLst>
              <a:ext uri="{FF2B5EF4-FFF2-40B4-BE49-F238E27FC236}">
                <a16:creationId xmlns:a16="http://schemas.microsoft.com/office/drawing/2014/main" id="{11DB49BE-EE72-4535-34AD-49EA179DCC7C}"/>
              </a:ext>
            </a:extLst>
          </p:cNvPr>
          <p:cNvSpPr txBox="1">
            <a:spLocks noChangeArrowheads="1"/>
          </p:cNvSpPr>
          <p:nvPr/>
        </p:nvSpPr>
        <p:spPr bwMode="auto">
          <a:xfrm>
            <a:off x="7877770" y="1042654"/>
            <a:ext cx="3047144" cy="646331"/>
          </a:xfrm>
          <a:prstGeom prst="rect">
            <a:avLst/>
          </a:prstGeom>
          <a:solidFill>
            <a:schemeClr val="accent2"/>
          </a:solidFill>
          <a:ln w="9525">
            <a:solidFill>
              <a:schemeClr val="tx2"/>
            </a:solidFill>
            <a:miter lim="800000"/>
            <a:headEnd/>
            <a:tailEnd/>
          </a:ln>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Schulpraktische Studien</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23 LP</a:t>
            </a:r>
          </a:p>
        </p:txBody>
      </p:sp>
      <p:sp>
        <p:nvSpPr>
          <p:cNvPr id="28" name="Rechteck 4">
            <a:extLst>
              <a:ext uri="{FF2B5EF4-FFF2-40B4-BE49-F238E27FC236}">
                <a16:creationId xmlns:a16="http://schemas.microsoft.com/office/drawing/2014/main" id="{1C2EB82F-99A3-5FD8-9E00-0A0A3CEFE8A6}"/>
              </a:ext>
            </a:extLst>
          </p:cNvPr>
          <p:cNvSpPr>
            <a:spLocks noChangeArrowheads="1"/>
          </p:cNvSpPr>
          <p:nvPr/>
        </p:nvSpPr>
        <p:spPr bwMode="auto">
          <a:xfrm>
            <a:off x="1061587" y="964949"/>
            <a:ext cx="10449095" cy="790660"/>
          </a:xfrm>
          <a:prstGeom prst="rect">
            <a:avLst/>
          </a:prstGeom>
          <a:noFill/>
          <a:ln w="9525" algn="ctr">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29" name="Textfeld 28">
            <a:extLst>
              <a:ext uri="{FF2B5EF4-FFF2-40B4-BE49-F238E27FC236}">
                <a16:creationId xmlns:a16="http://schemas.microsoft.com/office/drawing/2014/main" id="{10286565-77F1-508C-ABC0-5984AE4ABC20}"/>
              </a:ext>
            </a:extLst>
          </p:cNvPr>
          <p:cNvSpPr txBox="1">
            <a:spLocks noChangeArrowheads="1"/>
          </p:cNvSpPr>
          <p:nvPr/>
        </p:nvSpPr>
        <p:spPr bwMode="auto">
          <a:xfrm>
            <a:off x="5793551" y="2649825"/>
            <a:ext cx="3553803" cy="2585323"/>
          </a:xfrm>
          <a:prstGeom prst="rect">
            <a:avLst/>
          </a:prstGeom>
          <a:noFill/>
          <a:ln>
            <a:noFill/>
          </a:ln>
        </p:spPr>
        <p:txBody>
          <a:bodyPr wrap="square">
            <a:spAutoFit/>
          </a:bodyPr>
          <a:lstStyle>
            <a:lvl1pPr marL="285750" indent="-28575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Alltagskultur und Gesundheit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Biologie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Chemie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Deutsch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Englisch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Ethik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Französisch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Geographie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Geschichte</a:t>
            </a:r>
          </a:p>
        </p:txBody>
      </p:sp>
      <p:sp>
        <p:nvSpPr>
          <p:cNvPr id="30" name="Textfeld 29">
            <a:extLst>
              <a:ext uri="{FF2B5EF4-FFF2-40B4-BE49-F238E27FC236}">
                <a16:creationId xmlns:a16="http://schemas.microsoft.com/office/drawing/2014/main" id="{6D5915FA-CE0A-F7EB-94A5-536F67A879E4}"/>
              </a:ext>
            </a:extLst>
          </p:cNvPr>
          <p:cNvSpPr txBox="1">
            <a:spLocks noChangeArrowheads="1"/>
          </p:cNvSpPr>
          <p:nvPr/>
        </p:nvSpPr>
        <p:spPr bwMode="auto">
          <a:xfrm>
            <a:off x="9138391" y="2649825"/>
            <a:ext cx="2965096" cy="2585323"/>
          </a:xfrm>
          <a:prstGeom prst="rect">
            <a:avLst/>
          </a:prstGeom>
          <a:noFill/>
          <a:ln>
            <a:noFill/>
          </a:ln>
        </p:spPr>
        <p:txBody>
          <a:bodyPr wrap="square">
            <a:spAutoFit/>
          </a:bodyPr>
          <a:lstStyle>
            <a:lvl1pPr marL="285750" indent="-28575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Kunst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Mathematik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Musik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Physik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Politikwissenschaft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Sport.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Technik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charset="0"/>
              </a:rPr>
              <a:t>ev. oder kath. Theologie/ Religionspädagogik</a:t>
            </a:r>
          </a:p>
        </p:txBody>
      </p:sp>
      <p:sp>
        <p:nvSpPr>
          <p:cNvPr id="9" name="Textfeld 17">
            <a:extLst>
              <a:ext uri="{FF2B5EF4-FFF2-40B4-BE49-F238E27FC236}">
                <a16:creationId xmlns:a16="http://schemas.microsoft.com/office/drawing/2014/main" id="{F84AFDD0-1CD9-EE21-E2B9-015F519E4D85}"/>
              </a:ext>
            </a:extLst>
          </p:cNvPr>
          <p:cNvSpPr txBox="1">
            <a:spLocks noChangeArrowheads="1"/>
          </p:cNvSpPr>
          <p:nvPr/>
        </p:nvSpPr>
        <p:spPr bwMode="auto">
          <a:xfrm rot="20643189">
            <a:off x="3506447" y="3633975"/>
            <a:ext cx="6128964" cy="923330"/>
          </a:xfrm>
          <a:prstGeom prst="rect">
            <a:avLst/>
          </a:prstGeom>
          <a:solidFill>
            <a:srgbClr val="FFFF00"/>
          </a:solidFill>
          <a:ln w="9525">
            <a:solidFill>
              <a:schemeClr val="tx2"/>
            </a:solidFill>
            <a:miter lim="800000"/>
            <a:headEnd/>
            <a:tailEnd/>
          </a:ln>
        </p:spPr>
        <p:txBody>
          <a:bodyPr wrap="square">
            <a:spAutoFit/>
          </a:bodyPr>
          <a:lstStyle>
            <a:defPPr>
              <a:defRPr lang="de-DE"/>
            </a:defPPr>
            <a:lvl1pPr algn="ctr">
              <a:defRPr>
                <a:cs typeface="Arial" panose="020B0604020202020204" pitchFamily="34" charset="0"/>
              </a:defRPr>
            </a:lvl1pPr>
            <a:lvl2pPr marL="742950" indent="-285750">
              <a:defRPr sz="1400">
                <a:latin typeface="Arial" panose="020B0604020202020204" pitchFamily="34" charset="0"/>
                <a:cs typeface="Arial" panose="020B0604020202020204" pitchFamily="34" charset="0"/>
              </a:defRPr>
            </a:lvl2pPr>
            <a:lvl3pPr marL="1143000" indent="-228600">
              <a:defRPr sz="1400">
                <a:latin typeface="Arial" panose="020B0604020202020204" pitchFamily="34" charset="0"/>
                <a:cs typeface="Arial" panose="020B0604020202020204" pitchFamily="34" charset="0"/>
              </a:defRPr>
            </a:lvl3pPr>
            <a:lvl4pPr marL="1600200" indent="-228600">
              <a:defRPr sz="1400">
                <a:latin typeface="Arial" panose="020B0604020202020204" pitchFamily="34" charset="0"/>
                <a:cs typeface="Arial" panose="020B0604020202020204" pitchFamily="34" charset="0"/>
              </a:defRPr>
            </a:lvl4pPr>
            <a:lvl5pPr marL="2057400" indent="-228600">
              <a:defRPr sz="1400">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Bachelorarbeit</a:t>
            </a:r>
            <a:b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b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t>
            </a:r>
            <a:r>
              <a:rPr lang="de-DE" altLang="de-DE" dirty="0">
                <a:solidFill>
                  <a:srgbClr val="000000"/>
                </a:solidFill>
                <a:latin typeface="Calibri" panose="020F0502020204030204"/>
              </a:rPr>
              <a:t>6</a:t>
            </a:r>
            <a:r>
              <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LP)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pic>
        <p:nvPicPr>
          <p:cNvPr id="10" name="Picture 11" descr="C:\Users\rehm1\AppData\Local\Microsoft\Windows\Temporary Internet Files\Content.IE5\P8SU6JOA\MC900424778[1].wmf">
            <a:extLst>
              <a:ext uri="{FF2B5EF4-FFF2-40B4-BE49-F238E27FC236}">
                <a16:creationId xmlns:a16="http://schemas.microsoft.com/office/drawing/2014/main" id="{DCF16DB6-1429-A584-2A48-CFD5093C48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1743">
            <a:off x="7175295" y="3712579"/>
            <a:ext cx="883706" cy="80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descr="Ein Bild, das Text enthält.&#10;&#10;Automatisch generierte Beschreibung">
            <a:extLst>
              <a:ext uri="{FF2B5EF4-FFF2-40B4-BE49-F238E27FC236}">
                <a16:creationId xmlns:a16="http://schemas.microsoft.com/office/drawing/2014/main" id="{E9F875FA-CEAD-BE12-2BCC-F39481AE2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015" y="306548"/>
            <a:ext cx="1214899" cy="512057"/>
          </a:xfrm>
          <a:prstGeom prst="rect">
            <a:avLst/>
          </a:prstGeom>
        </p:spPr>
      </p:pic>
    </p:spTree>
    <p:extLst>
      <p:ext uri="{BB962C8B-B14F-4D97-AF65-F5344CB8AC3E}">
        <p14:creationId xmlns:p14="http://schemas.microsoft.com/office/powerpoint/2010/main" val="33865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animBg="1"/>
      <p:bldP spid="12" grpId="0" animBg="1"/>
      <p:bldP spid="13" grpId="0" animBg="1"/>
      <p:bldP spid="14" grpId="0" animBg="1"/>
      <p:bldP spid="17" grpId="0" animBg="1"/>
      <p:bldP spid="18" grpId="0" animBg="1"/>
      <p:bldP spid="25" grpId="0" animBg="1"/>
      <p:bldP spid="26" grpId="0" animBg="1"/>
      <p:bldP spid="27" grpId="0" animBg="1"/>
      <p:bldP spid="28" grpId="0" animBg="1"/>
      <p:bldP spid="29" grpId="0" animBg="1"/>
      <p:bldP spid="3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Verdana" panose="020B0604030504040204" pitchFamily="34" charset="0"/>
                <a:ea typeface="Verdana" panose="020B0604030504040204" pitchFamily="34" charset="0"/>
              </a:rPr>
              <a:t>Lehramt Gymnasium  										   </a:t>
            </a:r>
          </a:p>
        </p:txBody>
      </p:sp>
      <p:sp>
        <p:nvSpPr>
          <p:cNvPr id="3" name="Inhaltsplatzhalter 2"/>
          <p:cNvSpPr>
            <a:spLocks noGrp="1"/>
          </p:cNvSpPr>
          <p:nvPr>
            <p:ph idx="1"/>
          </p:nvPr>
        </p:nvSpPr>
        <p:spPr>
          <a:xfrm>
            <a:off x="838200" y="1889528"/>
            <a:ext cx="7516906" cy="4351338"/>
          </a:xfrm>
        </p:spPr>
        <p:txBody>
          <a:bodyPr/>
          <a:lstStyle/>
          <a:p>
            <a:pPr marL="457200" indent="-457200">
              <a:defRPr/>
            </a:pPr>
            <a:r>
              <a:rPr lang="de-DE" sz="2000" dirty="0">
                <a:latin typeface="Verdana" panose="020B0604030504040204" pitchFamily="34" charset="0"/>
                <a:ea typeface="Verdana" panose="020B0604030504040204" pitchFamily="34" charset="0"/>
              </a:rPr>
              <a:t>2 Studienfächer, beide gleichwertig (je 50%)</a:t>
            </a:r>
          </a:p>
          <a:p>
            <a:pPr marL="457200" indent="-457200">
              <a:defRPr/>
            </a:pPr>
            <a:r>
              <a:rPr lang="de-DE" sz="2000" dirty="0">
                <a:latin typeface="Verdana" panose="020B0604030504040204" pitchFamily="34" charset="0"/>
                <a:ea typeface="Verdana" panose="020B0604030504040204" pitchFamily="34" charset="0"/>
              </a:rPr>
              <a:t>Bildungswissenschaftliche Module (Schulpädagogik, Pädagogische Psychologie etc.)</a:t>
            </a:r>
          </a:p>
          <a:p>
            <a:pPr marL="457200" indent="-457200">
              <a:defRPr/>
            </a:pPr>
            <a:r>
              <a:rPr lang="de-DE" sz="2000" dirty="0">
                <a:latin typeface="Verdana" panose="020B0604030504040204" pitchFamily="34" charset="0"/>
                <a:ea typeface="Verdana" panose="020B0604030504040204" pitchFamily="34" charset="0"/>
              </a:rPr>
              <a:t>Pflichtpraktika (Orientierungspraktikum und Schulpraxissemester)</a:t>
            </a:r>
          </a:p>
          <a:p>
            <a:pPr marL="457200" indent="-457200">
              <a:defRPr/>
            </a:pPr>
            <a:r>
              <a:rPr lang="de-DE" sz="2000" dirty="0">
                <a:latin typeface="Verdana" panose="020B0604030504040204" pitchFamily="34" charset="0"/>
                <a:ea typeface="Verdana" panose="020B0604030504040204" pitchFamily="34" charset="0"/>
              </a:rPr>
              <a:t>3. Fach/Erweiterungsfach optional</a:t>
            </a:r>
          </a:p>
          <a:p>
            <a:pPr marL="457200" indent="-457200">
              <a:defRPr/>
            </a:pPr>
            <a:r>
              <a:rPr lang="de-DE" sz="2000" dirty="0">
                <a:latin typeface="Verdana" panose="020B0604030504040204" pitchFamily="34" charset="0"/>
                <a:ea typeface="Verdana" panose="020B0604030504040204" pitchFamily="34" charset="0"/>
              </a:rPr>
              <a:t>Auslandsstudienaufenthalte und Auslandspraktika</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988" y="1889528"/>
            <a:ext cx="2442828" cy="3664242"/>
          </a:xfrm>
          <a:prstGeom prst="rect">
            <a:avLst/>
          </a:prstGeom>
        </p:spPr>
      </p:pic>
    </p:spTree>
    <p:extLst>
      <p:ext uri="{BB962C8B-B14F-4D97-AF65-F5344CB8AC3E}">
        <p14:creationId xmlns:p14="http://schemas.microsoft.com/office/powerpoint/2010/main" val="39823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927" y="254287"/>
            <a:ext cx="10515600" cy="1504315"/>
          </a:xfrm>
        </p:spPr>
        <p:txBody>
          <a:bodyPr/>
          <a:lstStyle/>
          <a:p>
            <a:r>
              <a:rPr lang="de-DE" sz="3600" dirty="0">
                <a:latin typeface="Verdana" panose="020B0604030504040204" pitchFamily="34" charset="0"/>
                <a:ea typeface="Verdana" panose="020B0604030504040204" pitchFamily="34" charset="0"/>
                <a:cs typeface="Arial" panose="020B0604020202020204" pitchFamily="34" charset="0"/>
              </a:rPr>
              <a:t>Lehramt Gymnasium # Fächerspektrum</a:t>
            </a:r>
            <a:r>
              <a:rPr lang="de-DE" sz="3600" dirty="0">
                <a:latin typeface="Verdana "/>
                <a:ea typeface="Verdana" panose="020B0604030504040204" pitchFamily="34" charset="0"/>
                <a:cs typeface="Arial" panose="020B0604020202020204" pitchFamily="34" charset="0"/>
              </a:rPr>
              <a:t/>
            </a:r>
            <a:br>
              <a:rPr lang="de-DE" sz="36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endParaRPr lang="de-DE" sz="3600" dirty="0">
              <a:latin typeface="Verdana "/>
              <a:ea typeface="Verdana" panose="020B0604030504040204" pitchFamily="34" charset="0"/>
            </a:endParaRPr>
          </a:p>
        </p:txBody>
      </p:sp>
      <p:sp>
        <p:nvSpPr>
          <p:cNvPr id="12" name="Rechteck 11"/>
          <p:cNvSpPr/>
          <p:nvPr/>
        </p:nvSpPr>
        <p:spPr>
          <a:xfrm>
            <a:off x="847436" y="923317"/>
            <a:ext cx="6030000" cy="2880000"/>
          </a:xfrm>
          <a:prstGeom prst="rect">
            <a:avLst/>
          </a:prstGeom>
        </p:spPr>
        <p:txBody>
          <a:bodyPr wrap="square" numCol="1">
            <a:noAutofit/>
          </a:bodyPr>
          <a:lstStyle/>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Deutsch</a:t>
            </a:r>
          </a:p>
          <a:p>
            <a:pPr marL="742950" lvl="1" indent="-285750">
              <a:spcAft>
                <a:spcPts val="1200"/>
              </a:spcAft>
              <a:buFont typeface="Arial" panose="020B0604020202020204" pitchFamily="34" charset="0"/>
              <a:buChar char="•"/>
            </a:pPr>
            <a:r>
              <a:rPr lang="de-DE" sz="1600" dirty="0">
                <a:latin typeface="Verdana" panose="020B0604030504040204" pitchFamily="34" charset="0"/>
                <a:ea typeface="Verdana" panose="020B0604030504040204" pitchFamily="34" charset="0"/>
              </a:rPr>
              <a:t>Mathematik</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Evangelische Theologie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Katholische Theologie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Jüdische Religionslehre </a:t>
            </a:r>
          </a:p>
          <a:p>
            <a:pPr marL="742950" lvl="1" indent="-285750">
              <a:spcAft>
                <a:spcPts val="1200"/>
              </a:spcAft>
              <a:buFont typeface="Arial" panose="020B0604020202020204" pitchFamily="34" charset="0"/>
              <a:buChar char="•"/>
            </a:pPr>
            <a:r>
              <a:rPr lang="de-DE" sz="1600" dirty="0">
                <a:latin typeface="Verdana" panose="020B0604030504040204" pitchFamily="34" charset="0"/>
                <a:ea typeface="Verdana" panose="020B0604030504040204" pitchFamily="34" charset="0"/>
              </a:rPr>
              <a:t>Islamische Religionslehre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Chinesisch</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Englisch	</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Französisch</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Griechisch</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Hebräisch</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Italienisch</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Latein</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Russisch</a:t>
            </a:r>
          </a:p>
          <a:p>
            <a:pPr marL="742950" lvl="1" indent="-285750">
              <a:spcAft>
                <a:spcPts val="1200"/>
              </a:spcAft>
              <a:buFont typeface="Arial" panose="020B0604020202020204" pitchFamily="34" charset="0"/>
              <a:buChar char="•"/>
            </a:pPr>
            <a:r>
              <a:rPr lang="de-DE" sz="1600" dirty="0">
                <a:latin typeface="Verdana" panose="020B0604030504040204" pitchFamily="34" charset="0"/>
                <a:ea typeface="Verdana" panose="020B0604030504040204" pitchFamily="34" charset="0"/>
              </a:rPr>
              <a:t>Spanisch</a:t>
            </a:r>
          </a:p>
          <a:p>
            <a:pPr marL="742950" lvl="1" indent="-285750">
              <a:buFont typeface="Arial" panose="020B0604020202020204" pitchFamily="34" charset="0"/>
              <a:buChar char="•"/>
            </a:pPr>
            <a:r>
              <a:rPr lang="de-DE" sz="1600" dirty="0">
                <a:solidFill>
                  <a:schemeClr val="accent1">
                    <a:lumMod val="75000"/>
                  </a:schemeClr>
                </a:solidFill>
                <a:latin typeface="Verdana" panose="020B0604030504040204" pitchFamily="34" charset="0"/>
                <a:ea typeface="Verdana" panose="020B0604030504040204" pitchFamily="34" charset="0"/>
              </a:rPr>
              <a:t>Gesundheit, Gerontologie, Care*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Sport</a:t>
            </a:r>
            <a:r>
              <a:rPr lang="de-DE" sz="1600" b="1" dirty="0">
                <a:latin typeface="Verdana "/>
                <a:ea typeface="Source Sans Pro Semibold" panose="020B0603030403020204" pitchFamily="34" charset="0"/>
              </a:rPr>
              <a:t>	</a:t>
            </a:r>
          </a:p>
          <a:p>
            <a:pPr marL="742950" lvl="1" indent="-285750">
              <a:buFont typeface="Arial" panose="020B0604020202020204" pitchFamily="34" charset="0"/>
              <a:buChar char="•"/>
            </a:pPr>
            <a:endParaRPr lang="de-DE" sz="1400" b="1" dirty="0">
              <a:latin typeface="Verdana "/>
              <a:ea typeface="Source Sans Pro Semibold" panose="020B0603030403020204" pitchFamily="34" charset="0"/>
            </a:endParaRPr>
          </a:p>
        </p:txBody>
      </p:sp>
      <p:sp>
        <p:nvSpPr>
          <p:cNvPr id="13" name="Rechteck 12"/>
          <p:cNvSpPr/>
          <p:nvPr/>
        </p:nvSpPr>
        <p:spPr>
          <a:xfrm>
            <a:off x="5563947" y="923317"/>
            <a:ext cx="5020926" cy="2880000"/>
          </a:xfrm>
          <a:prstGeom prst="rect">
            <a:avLst/>
          </a:prstGeom>
        </p:spPr>
        <p:txBody>
          <a:bodyPr wrap="square" numCol="1">
            <a:noAutofit/>
          </a:bodyPr>
          <a:lstStyle/>
          <a:p>
            <a:pPr marL="742950" lvl="1" indent="-285750">
              <a:buFont typeface="Arial" panose="020B0604020202020204" pitchFamily="34" charset="0"/>
              <a:buChar char="•"/>
            </a:pPr>
            <a:r>
              <a:rPr lang="de-DE" sz="1600" i="1" dirty="0">
                <a:latin typeface="Verdana" panose="020B0604030504040204" pitchFamily="34" charset="0"/>
                <a:ea typeface="Verdana" panose="020B0604030504040204" pitchFamily="34" charset="0"/>
              </a:rPr>
              <a:t>Astronomie</a:t>
            </a:r>
            <a:endParaRPr lang="de-DE"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Biologie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Chemie</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Informatik 	</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IMP</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Naturwissenschaft und Technik (</a:t>
            </a:r>
            <a:r>
              <a:rPr lang="de-DE" sz="1600" dirty="0" err="1">
                <a:latin typeface="Verdana" panose="020B0604030504040204" pitchFamily="34" charset="0"/>
                <a:ea typeface="Verdana" panose="020B0604030504040204" pitchFamily="34" charset="0"/>
              </a:rPr>
              <a:t>NwT</a:t>
            </a:r>
            <a:r>
              <a:rPr lang="de-DE" sz="1600" dirty="0">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Physik</a:t>
            </a:r>
          </a:p>
          <a:p>
            <a:pPr marL="742950" lvl="1" indent="-285750">
              <a:spcAft>
                <a:spcPts val="1200"/>
              </a:spcAft>
              <a:buFont typeface="Arial" panose="020B0604020202020204" pitchFamily="34" charset="0"/>
              <a:buChar char="•"/>
            </a:pPr>
            <a:r>
              <a:rPr lang="de-DE" sz="1600" dirty="0">
                <a:solidFill>
                  <a:schemeClr val="accent1">
                    <a:lumMod val="75000"/>
                  </a:schemeClr>
                </a:solidFill>
                <a:latin typeface="Verdana" panose="020B0604030504040204" pitchFamily="34" charset="0"/>
                <a:ea typeface="Verdana" panose="020B0604030504040204" pitchFamily="34" charset="0"/>
              </a:rPr>
              <a:t>Technikpädagogik</a:t>
            </a:r>
            <a:r>
              <a:rPr lang="de-DE" sz="1600">
                <a:solidFill>
                  <a:schemeClr val="accent1">
                    <a:lumMod val="75000"/>
                  </a:schemeClr>
                </a:solidFill>
                <a:latin typeface="Verdana" panose="020B0604030504040204" pitchFamily="34" charset="0"/>
                <a:ea typeface="Verdana" panose="020B0604030504040204" pitchFamily="34" charset="0"/>
              </a:rPr>
              <a:t>*/Elektrotechnik*</a:t>
            </a:r>
            <a:r>
              <a:rPr lang="de-DE" sz="1600" dirty="0">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de-DE" sz="1600" i="1" dirty="0">
                <a:latin typeface="Verdana" panose="020B0604030504040204" pitchFamily="34" charset="0"/>
                <a:ea typeface="Verdana" panose="020B0604030504040204" pitchFamily="34" charset="0"/>
              </a:rPr>
              <a:t>Erziehungswissenschaft</a:t>
            </a:r>
            <a:endParaRPr lang="de-DE"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Geographie	</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Politik</a:t>
            </a:r>
          </a:p>
          <a:p>
            <a:pPr marL="742950" lvl="1" indent="-285750">
              <a:buFont typeface="Arial" panose="020B0604020202020204" pitchFamily="34" charset="0"/>
              <a:buChar char="•"/>
            </a:pPr>
            <a:r>
              <a:rPr lang="de-DE" sz="1600" dirty="0">
                <a:solidFill>
                  <a:schemeClr val="accent1">
                    <a:lumMod val="75000"/>
                  </a:schemeClr>
                </a:solidFill>
                <a:latin typeface="Verdana" panose="020B0604030504040204" pitchFamily="34" charset="0"/>
                <a:ea typeface="Verdana" panose="020B0604030504040204" pitchFamily="34" charset="0"/>
              </a:rPr>
              <a:t>Sozialpädagogik*</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Wirtschaftswissenschaften</a:t>
            </a:r>
          </a:p>
          <a:p>
            <a:pPr marL="742950" lvl="1" indent="-285750">
              <a:spcAft>
                <a:spcPts val="1200"/>
              </a:spcAft>
              <a:buFont typeface="Arial" panose="020B0604020202020204" pitchFamily="34" charset="0"/>
              <a:buChar char="•"/>
            </a:pPr>
            <a:r>
              <a:rPr lang="de-DE" sz="1600" dirty="0">
                <a:solidFill>
                  <a:schemeClr val="accent1">
                    <a:lumMod val="75000"/>
                  </a:schemeClr>
                </a:solidFill>
                <a:latin typeface="Verdana" panose="020B0604030504040204" pitchFamily="34" charset="0"/>
                <a:ea typeface="Verdana" panose="020B0604030504040204" pitchFamily="34" charset="0"/>
              </a:rPr>
              <a:t>Wirtschaftspädagogik*</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Geschichte	</a:t>
            </a:r>
          </a:p>
          <a:p>
            <a:pPr marL="742950" lvl="1" indent="-285750">
              <a:spcAft>
                <a:spcPts val="1200"/>
              </a:spcAft>
              <a:buFont typeface="Arial" panose="020B0604020202020204" pitchFamily="34" charset="0"/>
              <a:buChar char="•"/>
            </a:pPr>
            <a:r>
              <a:rPr lang="de-DE" sz="1600" dirty="0">
                <a:latin typeface="Verdana" panose="020B0604030504040204" pitchFamily="34" charset="0"/>
                <a:ea typeface="Verdana" panose="020B0604030504040204" pitchFamily="34" charset="0"/>
              </a:rPr>
              <a:t>Philosophie/Ethik</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Kunst </a:t>
            </a:r>
          </a:p>
          <a:p>
            <a:pPr marL="742950" lvl="1" indent="-285750">
              <a:buFont typeface="Arial" panose="020B0604020202020204" pitchFamily="34" charset="0"/>
              <a:buChar char="•"/>
            </a:pPr>
            <a:r>
              <a:rPr lang="de-DE" sz="1600" dirty="0">
                <a:latin typeface="Verdana" panose="020B0604030504040204" pitchFamily="34" charset="0"/>
                <a:ea typeface="Verdana" panose="020B0604030504040204" pitchFamily="34" charset="0"/>
              </a:rPr>
              <a:t>Musik </a:t>
            </a:r>
          </a:p>
          <a:p>
            <a:pPr marL="742950" lvl="1" indent="-285750">
              <a:buFont typeface="Arial" panose="020B0604020202020204" pitchFamily="34" charset="0"/>
              <a:buChar char="•"/>
            </a:pPr>
            <a:endParaRPr lang="de-DE" sz="1400" b="1" dirty="0">
              <a:latin typeface="Verdana "/>
              <a:ea typeface="Source Sans Pro Semibold" panose="020B0603030403020204" pitchFamily="34" charset="0"/>
            </a:endParaRPr>
          </a:p>
          <a:p>
            <a:pPr marL="742950" lvl="1" indent="-285750">
              <a:buFont typeface="Arial" panose="020B0604020202020204" pitchFamily="34" charset="0"/>
              <a:buChar char="•"/>
            </a:pPr>
            <a:endParaRPr lang="de-DE" sz="1400" b="1" dirty="0">
              <a:latin typeface="Verdana "/>
              <a:ea typeface="Source Sans Pro Semibold" panose="020B0603030403020204" pitchFamily="34" charset="0"/>
            </a:endParaRPr>
          </a:p>
        </p:txBody>
      </p:sp>
    </p:spTree>
    <p:extLst>
      <p:ext uri="{BB962C8B-B14F-4D97-AF65-F5344CB8AC3E}">
        <p14:creationId xmlns:p14="http://schemas.microsoft.com/office/powerpoint/2010/main" val="146197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4"/>
            <a:ext cx="10515600" cy="1504315"/>
          </a:xfrm>
        </p:spPr>
        <p:txBody>
          <a:bodyPr/>
          <a:lstStyle/>
          <a:p>
            <a:r>
              <a:rPr lang="de-DE" sz="3600" dirty="0">
                <a:latin typeface="Verdana" panose="020B0604030504040204" pitchFamily="34" charset="0"/>
                <a:ea typeface="Verdana" panose="020B0604030504040204" pitchFamily="34" charset="0"/>
                <a:cs typeface="Arial" panose="020B0604020202020204" pitchFamily="34" charset="0"/>
              </a:rPr>
              <a:t>Lehramt Gymnasium</a:t>
            </a:r>
            <a:br>
              <a:rPr lang="de-DE" sz="3600" dirty="0">
                <a:latin typeface="Verdana" panose="020B0604030504040204" pitchFamily="34" charset="0"/>
                <a:ea typeface="Verdana" panose="020B0604030504040204" pitchFamily="34" charset="0"/>
                <a:cs typeface="Arial" panose="020B0604020202020204" pitchFamily="34" charset="0"/>
              </a:rPr>
            </a:br>
            <a:r>
              <a:rPr lang="de-DE" sz="3600" dirty="0">
                <a:latin typeface="Verdana" panose="020B0604030504040204" pitchFamily="34" charset="0"/>
                <a:ea typeface="Verdana" panose="020B0604030504040204" pitchFamily="34" charset="0"/>
                <a:cs typeface="Arial" panose="020B0604020202020204" pitchFamily="34" charset="0"/>
              </a:rPr>
              <a:t>#Aufbau </a:t>
            </a:r>
            <a:r>
              <a:rPr lang="de-DE" sz="3600" dirty="0">
                <a:latin typeface="Verdana "/>
                <a:ea typeface="Verdana" panose="020B0604030504040204" pitchFamily="34" charset="0"/>
                <a:cs typeface="Arial" panose="020B0604020202020204" pitchFamily="34" charset="0"/>
              </a:rPr>
              <a:t/>
            </a:r>
            <a:br>
              <a:rPr lang="de-DE" sz="36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endParaRPr lang="de-DE" sz="3600" dirty="0">
              <a:latin typeface="Verdana "/>
              <a:ea typeface="Verdana" panose="020B0604030504040204" pitchFamily="34" charset="0"/>
            </a:endParaRPr>
          </a:p>
        </p:txBody>
      </p:sp>
      <p:sp>
        <p:nvSpPr>
          <p:cNvPr id="4" name="Textfeld 3"/>
          <p:cNvSpPr txBox="1"/>
          <p:nvPr/>
        </p:nvSpPr>
        <p:spPr>
          <a:xfrm>
            <a:off x="838202" y="2133599"/>
            <a:ext cx="3240000" cy="1477328"/>
          </a:xfrm>
          <a:prstGeom prst="rect">
            <a:avLst/>
          </a:prstGeom>
          <a:solidFill>
            <a:srgbClr val="E19C27">
              <a:alpha val="50000"/>
            </a:srgbClr>
          </a:solidFill>
          <a:ln>
            <a:noFill/>
          </a:ln>
          <a:effectLst/>
        </p:spPr>
        <p:txBody>
          <a:bodyPr wrap="square" rtlCol="0">
            <a:spAutoFit/>
          </a:bodyPr>
          <a:lstStyle/>
          <a:p>
            <a:pPr algn="ctr">
              <a:spcAft>
                <a:spcPts val="600"/>
              </a:spcAft>
            </a:pPr>
            <a:r>
              <a:rPr lang="de-DE" sz="2000" dirty="0">
                <a:latin typeface="Verdana" panose="020B0604030504040204" pitchFamily="34" charset="0"/>
                <a:ea typeface="Verdana" panose="020B0604030504040204" pitchFamily="34" charset="0"/>
              </a:rPr>
              <a:t>Polyvalenter Bachelor (B.A./</a:t>
            </a:r>
            <a:r>
              <a:rPr lang="de-DE" sz="2000" dirty="0" err="1">
                <a:latin typeface="Verdana" panose="020B0604030504040204" pitchFamily="34" charset="0"/>
                <a:ea typeface="Verdana" panose="020B0604030504040204" pitchFamily="34" charset="0"/>
              </a:rPr>
              <a:t>B.Sc</a:t>
            </a:r>
            <a:r>
              <a:rPr lang="de-DE" sz="2000" dirty="0">
                <a:latin typeface="Verdana" panose="020B0604030504040204" pitchFamily="34" charset="0"/>
                <a:ea typeface="Verdana" panose="020B0604030504040204" pitchFamily="34" charset="0"/>
              </a:rPr>
              <a:t>.)</a:t>
            </a:r>
          </a:p>
          <a:p>
            <a:pPr algn="ctr">
              <a:spcAft>
                <a:spcPts val="600"/>
              </a:spcAft>
            </a:pPr>
            <a:r>
              <a:rPr lang="de-DE" sz="2000" dirty="0">
                <a:latin typeface="Verdana" panose="020B0604030504040204" pitchFamily="34" charset="0"/>
                <a:ea typeface="Verdana" panose="020B0604030504040204" pitchFamily="34" charset="0"/>
              </a:rPr>
              <a:t>Bachelor of Education</a:t>
            </a:r>
          </a:p>
          <a:p>
            <a:pPr algn="ctr">
              <a:spcAft>
                <a:spcPts val="600"/>
              </a:spcAft>
            </a:pPr>
            <a:r>
              <a:rPr lang="de-DE" sz="2000" i="1" dirty="0">
                <a:latin typeface="Verdana" panose="020B0604030504040204" pitchFamily="34" charset="0"/>
                <a:ea typeface="Verdana" panose="020B0604030504040204" pitchFamily="34" charset="0"/>
              </a:rPr>
              <a:t>Studium an Universität</a:t>
            </a:r>
          </a:p>
        </p:txBody>
      </p:sp>
      <p:sp>
        <p:nvSpPr>
          <p:cNvPr id="5" name="Textfeld 4"/>
          <p:cNvSpPr txBox="1"/>
          <p:nvPr/>
        </p:nvSpPr>
        <p:spPr>
          <a:xfrm>
            <a:off x="4476000" y="2121939"/>
            <a:ext cx="3240000" cy="1092607"/>
          </a:xfrm>
          <a:prstGeom prst="rect">
            <a:avLst/>
          </a:prstGeom>
          <a:solidFill>
            <a:srgbClr val="E19C27">
              <a:alpha val="70000"/>
            </a:srgbClr>
          </a:solidFill>
          <a:ln>
            <a:noFill/>
          </a:ln>
          <a:effectLst/>
        </p:spPr>
        <p:txBody>
          <a:bodyPr wrap="square" rtlCol="0">
            <a:spAutoFit/>
          </a:bodyPr>
          <a:lstStyle/>
          <a:p>
            <a:pPr algn="ctr">
              <a:spcAft>
                <a:spcPts val="600"/>
              </a:spcAft>
            </a:pPr>
            <a:r>
              <a:rPr lang="de-DE" sz="2000" dirty="0">
                <a:latin typeface="Verdana" panose="020B0604030504040204" pitchFamily="34" charset="0"/>
                <a:ea typeface="Verdana" panose="020B0604030504040204" pitchFamily="34" charset="0"/>
              </a:rPr>
              <a:t>Master of Education</a:t>
            </a:r>
            <a:br>
              <a:rPr lang="de-DE" sz="2000" dirty="0">
                <a:latin typeface="Verdana" panose="020B0604030504040204" pitchFamily="34" charset="0"/>
                <a:ea typeface="Verdana" panose="020B0604030504040204" pitchFamily="34" charset="0"/>
              </a:rPr>
            </a:br>
            <a:r>
              <a:rPr lang="de-DE" sz="2000" dirty="0">
                <a:latin typeface="Verdana" panose="020B0604030504040204" pitchFamily="34" charset="0"/>
                <a:ea typeface="Verdana" panose="020B0604030504040204" pitchFamily="34" charset="0"/>
              </a:rPr>
              <a:t>(</a:t>
            </a:r>
            <a:r>
              <a:rPr lang="de-DE" sz="2000" dirty="0" err="1">
                <a:latin typeface="Verdana" panose="020B0604030504040204" pitchFamily="34" charset="0"/>
                <a:ea typeface="Verdana" panose="020B0604030504040204" pitchFamily="34" charset="0"/>
              </a:rPr>
              <a:t>M.Ed</a:t>
            </a:r>
            <a:r>
              <a:rPr lang="de-DE" sz="2000" dirty="0">
                <a:latin typeface="Verdana" panose="020B0604030504040204" pitchFamily="34" charset="0"/>
                <a:ea typeface="Verdana" panose="020B0604030504040204" pitchFamily="34" charset="0"/>
              </a:rPr>
              <a:t>)</a:t>
            </a:r>
          </a:p>
          <a:p>
            <a:pPr algn="ctr">
              <a:spcAft>
                <a:spcPts val="600"/>
              </a:spcAft>
            </a:pPr>
            <a:r>
              <a:rPr lang="de-DE" sz="2000" i="1" dirty="0">
                <a:latin typeface="Verdana" panose="020B0604030504040204" pitchFamily="34" charset="0"/>
                <a:ea typeface="Verdana" panose="020B0604030504040204" pitchFamily="34" charset="0"/>
              </a:rPr>
              <a:t>Studium an Universität</a:t>
            </a:r>
          </a:p>
        </p:txBody>
      </p:sp>
      <p:sp>
        <p:nvSpPr>
          <p:cNvPr id="6" name="Textfeld 5"/>
          <p:cNvSpPr txBox="1"/>
          <p:nvPr/>
        </p:nvSpPr>
        <p:spPr>
          <a:xfrm>
            <a:off x="838200" y="4423974"/>
            <a:ext cx="3240001" cy="1015663"/>
          </a:xfrm>
          <a:prstGeom prst="rect">
            <a:avLst/>
          </a:prstGeom>
          <a:solidFill>
            <a:srgbClr val="E19C27">
              <a:alpha val="5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i.d.R. 6 Semester (3 Jahre)</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Bachelorstudium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(180 CP)</a:t>
            </a:r>
          </a:p>
        </p:txBody>
      </p:sp>
      <p:sp>
        <p:nvSpPr>
          <p:cNvPr id="7" name="Textfeld 6"/>
          <p:cNvSpPr txBox="1"/>
          <p:nvPr/>
        </p:nvSpPr>
        <p:spPr>
          <a:xfrm>
            <a:off x="4503714" y="4423974"/>
            <a:ext cx="3235718" cy="1015663"/>
          </a:xfrm>
          <a:prstGeom prst="rect">
            <a:avLst/>
          </a:prstGeom>
          <a:solidFill>
            <a:srgbClr val="E19C27">
              <a:alpha val="7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i.d.R. 4 Semester (2 Jahre)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Masterstudium I </a:t>
            </a:r>
            <a:br>
              <a:rPr lang="de-DE" sz="2000" dirty="0">
                <a:latin typeface="Verdana "/>
                <a:ea typeface="Source Sans Pro ExtraLight" panose="020B0303030403020204" pitchFamily="34" charset="0"/>
              </a:rPr>
            </a:br>
            <a:r>
              <a:rPr lang="de-DE" sz="2000" dirty="0">
                <a:latin typeface="Verdana "/>
                <a:ea typeface="Source Sans Pro ExtraLight" panose="020B0303030403020204" pitchFamily="34" charset="0"/>
              </a:rPr>
              <a:t>(120 CP)</a:t>
            </a:r>
          </a:p>
        </p:txBody>
      </p:sp>
      <p:sp>
        <p:nvSpPr>
          <p:cNvPr id="8" name="Textfeld 7"/>
          <p:cNvSpPr txBox="1"/>
          <p:nvPr/>
        </p:nvSpPr>
        <p:spPr>
          <a:xfrm>
            <a:off x="8164945" y="2136982"/>
            <a:ext cx="2753667" cy="1092607"/>
          </a:xfrm>
          <a:prstGeom prst="rect">
            <a:avLst/>
          </a:prstGeom>
          <a:solidFill>
            <a:srgbClr val="E19C27">
              <a:alpha val="90000"/>
            </a:srgbClr>
          </a:solidFill>
          <a:ln>
            <a:noFill/>
          </a:ln>
          <a:effectLst/>
        </p:spPr>
        <p:txBody>
          <a:bodyPr wrap="square" rtlCol="0">
            <a:spAutoFit/>
          </a:bodyPr>
          <a:lstStyle/>
          <a:p>
            <a:pPr algn="ctr">
              <a:spcAft>
                <a:spcPts val="600"/>
              </a:spcAft>
            </a:pPr>
            <a:r>
              <a:rPr lang="de-DE" sz="2000" dirty="0">
                <a:latin typeface="Verdana" panose="020B0604030504040204" pitchFamily="34" charset="0"/>
                <a:ea typeface="Verdana" panose="020B0604030504040204" pitchFamily="34" charset="0"/>
              </a:rPr>
              <a:t>Vorbereitungsdienst </a:t>
            </a:r>
            <a:br>
              <a:rPr lang="de-DE" sz="2000" dirty="0">
                <a:latin typeface="Verdana" panose="020B0604030504040204" pitchFamily="34" charset="0"/>
                <a:ea typeface="Verdana" panose="020B0604030504040204" pitchFamily="34" charset="0"/>
              </a:rPr>
            </a:br>
            <a:r>
              <a:rPr lang="de-DE" sz="2000" dirty="0">
                <a:latin typeface="Verdana" panose="020B0604030504040204" pitchFamily="34" charset="0"/>
                <a:ea typeface="Verdana" panose="020B0604030504040204" pitchFamily="34" charset="0"/>
              </a:rPr>
              <a:t>(Staatsexamen)</a:t>
            </a:r>
          </a:p>
          <a:p>
            <a:pPr algn="ctr">
              <a:spcAft>
                <a:spcPts val="600"/>
              </a:spcAft>
            </a:pPr>
            <a:r>
              <a:rPr lang="de-DE" sz="2000" i="1" dirty="0">
                <a:latin typeface="Verdana" panose="020B0604030504040204" pitchFamily="34" charset="0"/>
                <a:ea typeface="Verdana" panose="020B0604030504040204" pitchFamily="34" charset="0"/>
              </a:rPr>
              <a:t>Schule und SAF</a:t>
            </a:r>
          </a:p>
        </p:txBody>
      </p:sp>
      <p:sp>
        <p:nvSpPr>
          <p:cNvPr id="9" name="Textfeld 8"/>
          <p:cNvSpPr txBox="1"/>
          <p:nvPr/>
        </p:nvSpPr>
        <p:spPr>
          <a:xfrm>
            <a:off x="8164945" y="4731751"/>
            <a:ext cx="2753667" cy="400110"/>
          </a:xfrm>
          <a:prstGeom prst="rect">
            <a:avLst/>
          </a:prstGeom>
          <a:solidFill>
            <a:srgbClr val="E19C27">
              <a:alpha val="90000"/>
            </a:srgbClr>
          </a:solidFill>
          <a:ln>
            <a:noFill/>
          </a:ln>
          <a:effectLst/>
        </p:spPr>
        <p:txBody>
          <a:bodyPr wrap="square" rtlCol="0">
            <a:spAutoFit/>
          </a:bodyPr>
          <a:lstStyle/>
          <a:p>
            <a:pPr algn="ctr"/>
            <a:r>
              <a:rPr lang="de-DE" sz="2000" dirty="0">
                <a:latin typeface="Verdana "/>
                <a:ea typeface="Source Sans Pro ExtraLight" panose="020B0303030403020204" pitchFamily="34" charset="0"/>
              </a:rPr>
              <a:t>18 Monate (1,5 Jahre)</a:t>
            </a:r>
          </a:p>
        </p:txBody>
      </p:sp>
      <p:sp>
        <p:nvSpPr>
          <p:cNvPr id="10" name="Pfeil nach unten 9"/>
          <p:cNvSpPr/>
          <p:nvPr/>
        </p:nvSpPr>
        <p:spPr>
          <a:xfrm rot="16200000">
            <a:off x="5428407" y="-1067884"/>
            <a:ext cx="900000" cy="10080413"/>
          </a:xfrm>
          <a:prstGeom prst="downArrow">
            <a:avLst/>
          </a:prstGeom>
          <a:gradFill>
            <a:gsLst>
              <a:gs pos="0">
                <a:srgbClr val="F0CD93"/>
              </a:gs>
              <a:gs pos="62000">
                <a:srgbClr val="EABA67"/>
              </a:gs>
              <a:gs pos="100000">
                <a:srgbClr val="E19C2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Verdana "/>
            </a:endParaRPr>
          </a:p>
        </p:txBody>
      </p:sp>
    </p:spTree>
    <p:extLst>
      <p:ext uri="{BB962C8B-B14F-4D97-AF65-F5344CB8AC3E}">
        <p14:creationId xmlns:p14="http://schemas.microsoft.com/office/powerpoint/2010/main" val="21980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1" y="365124"/>
            <a:ext cx="11573164" cy="1504315"/>
          </a:xfrm>
        </p:spPr>
        <p:txBody>
          <a:bodyPr/>
          <a:lstStyle/>
          <a:p>
            <a:r>
              <a:rPr lang="de-DE" sz="3600" dirty="0">
                <a:latin typeface="Verdana" panose="020B0604030504040204" pitchFamily="34" charset="0"/>
                <a:ea typeface="Verdana" panose="020B0604030504040204" pitchFamily="34" charset="0"/>
                <a:cs typeface="Arial" panose="020B0604020202020204" pitchFamily="34" charset="0"/>
              </a:rPr>
              <a:t>Lehramt Gymnasium </a:t>
            </a:r>
            <a:br>
              <a:rPr lang="de-DE" sz="3600" dirty="0">
                <a:latin typeface="Verdana" panose="020B0604030504040204" pitchFamily="34" charset="0"/>
                <a:ea typeface="Verdana" panose="020B0604030504040204" pitchFamily="34" charset="0"/>
                <a:cs typeface="Arial" panose="020B0604020202020204" pitchFamily="34" charset="0"/>
              </a:rPr>
            </a:br>
            <a:r>
              <a:rPr lang="de-DE" sz="3600" dirty="0">
                <a:latin typeface="Verdana" panose="020B0604030504040204" pitchFamily="34" charset="0"/>
                <a:ea typeface="Verdana" panose="020B0604030504040204" pitchFamily="34" charset="0"/>
                <a:cs typeface="Arial" panose="020B0604020202020204" pitchFamily="34" charset="0"/>
              </a:rPr>
              <a:t>#Schools of Education/Zentren für Lehrerbildung</a:t>
            </a:r>
            <a:br>
              <a:rPr lang="de-DE" sz="3600" dirty="0">
                <a:latin typeface="Verdana" panose="020B0604030504040204" pitchFamily="34" charset="0"/>
                <a:ea typeface="Verdana" panose="020B0604030504040204" pitchFamily="34" charset="0"/>
                <a:cs typeface="Arial" panose="020B0604020202020204" pitchFamily="34" charset="0"/>
              </a:rPr>
            </a:br>
            <a:r>
              <a:rPr lang="de-DE" sz="2000" dirty="0">
                <a:latin typeface="Verdana" panose="020B0604030504040204" pitchFamily="34" charset="0"/>
                <a:ea typeface="Verdana" panose="020B0604030504040204" pitchFamily="34" charset="0"/>
                <a:cs typeface="Arial" panose="020B0604020202020204" pitchFamily="34" charset="0"/>
              </a:rPr>
              <a:t/>
            </a:r>
            <a:br>
              <a:rPr lang="de-DE" sz="2000" dirty="0">
                <a:latin typeface="Verdana" panose="020B0604030504040204" pitchFamily="34" charset="0"/>
                <a:ea typeface="Verdana" panose="020B0604030504040204" pitchFamily="34" charset="0"/>
                <a:cs typeface="Arial" panose="020B0604020202020204" pitchFamily="34" charset="0"/>
              </a:rPr>
            </a:br>
            <a:r>
              <a:rPr lang="de-DE" sz="2000" dirty="0">
                <a:latin typeface="Verdana "/>
                <a:ea typeface="Verdana" panose="020B0604030504040204" pitchFamily="34" charset="0"/>
                <a:cs typeface="Arial" panose="020B0604020202020204" pitchFamily="34" charset="0"/>
              </a:rPr>
              <a:t/>
            </a:r>
            <a:br>
              <a:rPr lang="de-DE" sz="2000" dirty="0">
                <a:latin typeface="Verdana "/>
                <a:ea typeface="Verdana" panose="020B0604030504040204" pitchFamily="34" charset="0"/>
                <a:cs typeface="Arial" panose="020B0604020202020204" pitchFamily="34" charset="0"/>
              </a:rPr>
            </a:br>
            <a:endParaRPr lang="de-DE" sz="3600" dirty="0">
              <a:latin typeface="Verdana "/>
              <a:ea typeface="Verdana" panose="020B0604030504040204" pitchFamily="34" charset="0"/>
            </a:endParaRPr>
          </a:p>
        </p:txBody>
      </p:sp>
      <p:sp>
        <p:nvSpPr>
          <p:cNvPr id="4" name="Textfeld 3"/>
          <p:cNvSpPr txBox="1"/>
          <p:nvPr/>
        </p:nvSpPr>
        <p:spPr>
          <a:xfrm>
            <a:off x="1219199" y="2309091"/>
            <a:ext cx="7601527"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2000" dirty="0">
                <a:latin typeface="Verdana" panose="020B0604030504040204" pitchFamily="34" charset="0"/>
                <a:ea typeface="Verdana" panose="020B0604030504040204" pitchFamily="34" charset="0"/>
              </a:rPr>
              <a:t>Zentrale Anlaufstellen für das Lehramt an den Universitäten</a:t>
            </a:r>
          </a:p>
          <a:p>
            <a:pPr marL="285750" indent="-285750">
              <a:spcAft>
                <a:spcPts val="600"/>
              </a:spcAft>
              <a:buFont typeface="Arial" panose="020B0604020202020204" pitchFamily="34" charset="0"/>
              <a:buChar char="•"/>
            </a:pPr>
            <a:r>
              <a:rPr lang="de-DE" sz="2000" dirty="0">
                <a:latin typeface="Verdana" panose="020B0604030504040204" pitchFamily="34" charset="0"/>
                <a:ea typeface="Verdana" panose="020B0604030504040204" pitchFamily="34" charset="0"/>
              </a:rPr>
              <a:t>An mehreren Standorten in Kooperation mit PH (und weiteren Hochschulen)</a:t>
            </a:r>
          </a:p>
          <a:p>
            <a:pPr marL="285750" indent="-285750">
              <a:spcAft>
                <a:spcPts val="600"/>
              </a:spcAft>
              <a:buFont typeface="Arial" panose="020B0604020202020204" pitchFamily="34" charset="0"/>
              <a:buChar char="•"/>
            </a:pPr>
            <a:r>
              <a:rPr lang="de-DE" sz="2000" dirty="0">
                <a:latin typeface="Verdana" panose="020B0604030504040204" pitchFamily="34" charset="0"/>
                <a:ea typeface="Verdana" panose="020B0604030504040204" pitchFamily="34" charset="0"/>
              </a:rPr>
              <a:t>Information/Beratung/Support für Lehramtsstudierende</a:t>
            </a:r>
          </a:p>
          <a:p>
            <a:pPr marL="285750" indent="-285750">
              <a:spcAft>
                <a:spcPts val="600"/>
              </a:spcAft>
              <a:buFont typeface="Arial" panose="020B0604020202020204" pitchFamily="34" charset="0"/>
              <a:buChar char="•"/>
            </a:pPr>
            <a:r>
              <a:rPr lang="de-DE" sz="2000" dirty="0">
                <a:latin typeface="Verdana" panose="020B0604030504040204" pitchFamily="34" charset="0"/>
                <a:ea typeface="Verdana" panose="020B0604030504040204" pitchFamily="34" charset="0"/>
              </a:rPr>
              <a:t>Qualitätsentwicklung für die Lehramtsstudiengänge</a:t>
            </a:r>
          </a:p>
          <a:p>
            <a:pPr marL="285750" indent="-285750">
              <a:spcAft>
                <a:spcPts val="600"/>
              </a:spcAft>
              <a:buFont typeface="Arial" panose="020B0604020202020204" pitchFamily="34" charset="0"/>
              <a:buChar char="•"/>
            </a:pPr>
            <a:r>
              <a:rPr lang="de-DE" sz="2000" dirty="0">
                <a:latin typeface="Verdana" panose="020B0604030504040204" pitchFamily="34" charset="0"/>
                <a:ea typeface="Verdana" panose="020B0604030504040204" pitchFamily="34" charset="0"/>
              </a:rPr>
              <a:t>Lehramtsbezogene Forschung und Transfervorhaben</a:t>
            </a:r>
          </a:p>
        </p:txBody>
      </p:sp>
    </p:spTree>
    <p:extLst>
      <p:ext uri="{BB962C8B-B14F-4D97-AF65-F5344CB8AC3E}">
        <p14:creationId xmlns:p14="http://schemas.microsoft.com/office/powerpoint/2010/main" val="293251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2506483"/>
            <a:ext cx="9144000" cy="3161072"/>
          </a:xfrm>
        </p:spPr>
        <p:txBody>
          <a:bodyPr>
            <a:normAutofit fontScale="92500" lnSpcReduction="10000"/>
          </a:bodyPr>
          <a:lstStyle/>
          <a:p>
            <a:endParaRPr lang="de-DE" b="1" dirty="0">
              <a:latin typeface="Verdana" panose="020B0604030504040204" pitchFamily="34" charset="0"/>
              <a:ea typeface="Verdana" panose="020B0604030504040204" pitchFamily="34" charset="0"/>
            </a:endParaRPr>
          </a:p>
          <a:p>
            <a:pPr marL="342900"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Schriftart: </a:t>
            </a:r>
            <a:r>
              <a:rPr lang="de-DE" b="1" dirty="0" err="1">
                <a:latin typeface="Verdana" panose="020B0604030504040204" pitchFamily="34" charset="0"/>
                <a:ea typeface="Verdana" panose="020B0604030504040204" pitchFamily="34" charset="0"/>
              </a:rPr>
              <a:t>Verdana</a:t>
            </a:r>
            <a:r>
              <a:rPr lang="de-DE" b="1" dirty="0">
                <a:latin typeface="Verdana" panose="020B0604030504040204" pitchFamily="34" charset="0"/>
                <a:ea typeface="Verdana" panose="020B0604030504040204" pitchFamily="34" charset="0"/>
              </a:rPr>
              <a:t>/</a:t>
            </a:r>
            <a:r>
              <a:rPr lang="de-DE" b="1" dirty="0" err="1">
                <a:latin typeface="Verdana" panose="020B0604030504040204" pitchFamily="34" charset="0"/>
                <a:ea typeface="Verdana" panose="020B0604030504040204" pitchFamily="34" charset="0"/>
              </a:rPr>
              <a:t>Verdana</a:t>
            </a:r>
            <a:r>
              <a:rPr lang="de-DE" b="1" dirty="0">
                <a:latin typeface="Verdana" panose="020B0604030504040204" pitchFamily="34" charset="0"/>
                <a:ea typeface="Verdana" panose="020B0604030504040204" pitchFamily="34" charset="0"/>
              </a:rPr>
              <a:t> </a:t>
            </a:r>
            <a:r>
              <a:rPr lang="de-DE" b="1" dirty="0" err="1">
                <a:latin typeface="Verdana" panose="020B0604030504040204" pitchFamily="34" charset="0"/>
                <a:ea typeface="Verdana" panose="020B0604030504040204" pitchFamily="34" charset="0"/>
              </a:rPr>
              <a:t>Bold</a:t>
            </a:r>
            <a:endParaRPr lang="de-DE" b="1" dirty="0">
              <a:latin typeface="Verdana" panose="020B0604030504040204" pitchFamily="34" charset="0"/>
              <a:ea typeface="Verdana" panose="020B0604030504040204" pitchFamily="34" charset="0"/>
            </a:endParaRPr>
          </a:p>
          <a:p>
            <a:pPr marL="342900"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Farben: </a:t>
            </a:r>
          </a:p>
          <a:p>
            <a:pPr marL="800100" lvl="1"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blau </a:t>
            </a:r>
            <a:r>
              <a:rPr lang="de-DE" sz="1900" dirty="0">
                <a:latin typeface="Verdana "/>
              </a:rPr>
              <a:t>CMYK: 100/80/40/40 oder RGB: 21/47/78</a:t>
            </a:r>
            <a:r>
              <a:rPr lang="de-DE" sz="1900" b="1" dirty="0">
                <a:latin typeface="Verdana "/>
                <a:ea typeface="Verdana" panose="020B0604030504040204" pitchFamily="34" charset="0"/>
              </a:rPr>
              <a:t> </a:t>
            </a:r>
          </a:p>
          <a:p>
            <a:pPr marL="800100" lvl="1"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orange </a:t>
            </a:r>
            <a:r>
              <a:rPr lang="de-DE" sz="1900" dirty="0">
                <a:latin typeface="Verdana" panose="020B0604030504040204" pitchFamily="34" charset="0"/>
                <a:ea typeface="Verdana" panose="020B0604030504040204" pitchFamily="34" charset="0"/>
              </a:rPr>
              <a:t>CMYK: 0/40/90/0 oder RGB: 247/168/35</a:t>
            </a:r>
          </a:p>
          <a:p>
            <a:pPr marL="800100" lvl="1"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Weiß</a:t>
            </a:r>
          </a:p>
          <a:p>
            <a:pPr marL="342900"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Verwendung der Bilder möglich (auf weiteren Folien)</a:t>
            </a:r>
          </a:p>
          <a:p>
            <a:pPr marL="342900" indent="-342900" algn="l">
              <a:buFont typeface="Wingdings" panose="05000000000000000000" pitchFamily="2" charset="2"/>
              <a:buChar char="§"/>
            </a:pPr>
            <a:r>
              <a:rPr lang="de-DE" b="1" dirty="0">
                <a:latin typeface="Verdana" panose="020B0604030504040204" pitchFamily="34" charset="0"/>
                <a:ea typeface="Verdana" panose="020B0604030504040204" pitchFamily="34" charset="0"/>
              </a:rPr>
              <a:t>Logos verwendbar (MWK, Jubiläums Logo, Berufsverbandslogo)</a:t>
            </a:r>
          </a:p>
        </p:txBody>
      </p:sp>
      <p:sp>
        <p:nvSpPr>
          <p:cNvPr id="5" name="Rechteck 4"/>
          <p:cNvSpPr/>
          <p:nvPr/>
        </p:nvSpPr>
        <p:spPr>
          <a:xfrm>
            <a:off x="827477" y="604650"/>
            <a:ext cx="8794395" cy="1446550"/>
          </a:xfrm>
          <a:prstGeom prst="rect">
            <a:avLst/>
          </a:prstGeom>
        </p:spPr>
        <p:txBody>
          <a:bodyPr wrap="none">
            <a:spAutoFit/>
          </a:bodyPr>
          <a:lstStyle/>
          <a:p>
            <a:r>
              <a:rPr lang="de-DE" sz="4400" b="1" dirty="0">
                <a:latin typeface="Verdana" panose="020B0604030504040204" pitchFamily="34" charset="0"/>
                <a:ea typeface="Verdana" panose="020B0604030504040204" pitchFamily="34" charset="0"/>
              </a:rPr>
              <a:t>Hinweise zu den Folien für </a:t>
            </a:r>
          </a:p>
          <a:p>
            <a:r>
              <a:rPr lang="de-DE" sz="4400" b="1" dirty="0">
                <a:latin typeface="Verdana" panose="020B0604030504040204" pitchFamily="34" charset="0"/>
                <a:ea typeface="Verdana" panose="020B0604030504040204" pitchFamily="34" charset="0"/>
              </a:rPr>
              <a:t>den Online-Aktionstag</a:t>
            </a:r>
          </a:p>
        </p:txBody>
      </p:sp>
      <p:sp>
        <p:nvSpPr>
          <p:cNvPr id="6" name="Rechteck 5"/>
          <p:cNvSpPr/>
          <p:nvPr/>
        </p:nvSpPr>
        <p:spPr>
          <a:xfrm>
            <a:off x="8704939" y="3557460"/>
            <a:ext cx="618549" cy="618549"/>
          </a:xfrm>
          <a:prstGeom prst="rect">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533051" y="3557460"/>
            <a:ext cx="618549" cy="618549"/>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82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8843051" y="3921391"/>
            <a:ext cx="2089273" cy="1763416"/>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b="1" dirty="0">
                <a:latin typeface="Verdana "/>
              </a:rPr>
              <a:t>Logos</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957" y="4671396"/>
            <a:ext cx="1706592" cy="853296"/>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198" y="1343983"/>
            <a:ext cx="1933755" cy="2065705"/>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774" y="1420409"/>
            <a:ext cx="1880289" cy="2008591"/>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803" y="3247159"/>
            <a:ext cx="1499558" cy="984784"/>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177" y="2567065"/>
            <a:ext cx="2375022" cy="240641"/>
          </a:xfrm>
          <a:prstGeom prst="rect">
            <a:avLst/>
          </a:prstGeom>
        </p:spPr>
      </p:pic>
      <p:sp>
        <p:nvSpPr>
          <p:cNvPr id="9" name="Rechteck 8"/>
          <p:cNvSpPr/>
          <p:nvPr/>
        </p:nvSpPr>
        <p:spPr>
          <a:xfrm>
            <a:off x="6004257" y="3921392"/>
            <a:ext cx="2089273" cy="1763416"/>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367" y="4113745"/>
            <a:ext cx="1290642" cy="1378709"/>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6194" y="4135571"/>
            <a:ext cx="1300389" cy="1389121"/>
          </a:xfrm>
          <a:prstGeom prst="rect">
            <a:avLst/>
          </a:prstGeom>
        </p:spPr>
      </p:pic>
    </p:spTree>
    <p:extLst>
      <p:ext uri="{BB962C8B-B14F-4D97-AF65-F5344CB8AC3E}">
        <p14:creationId xmlns:p14="http://schemas.microsoft.com/office/powerpoint/2010/main" val="146608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87895-D438-4DB0-B366-48AA19D2CF4E}"/>
              </a:ext>
            </a:extLst>
          </p:cNvPr>
          <p:cNvSpPr>
            <a:spLocks noGrp="1"/>
          </p:cNvSpPr>
          <p:nvPr>
            <p:ph type="title"/>
          </p:nvPr>
        </p:nvSpPr>
        <p:spPr/>
        <p:txBody>
          <a:bodyPr/>
          <a:lstStyle/>
          <a:p>
            <a:r>
              <a:rPr lang="de-DE" sz="3800" dirty="0">
                <a:latin typeface="Verdana" panose="020B0604030504040204" pitchFamily="34" charset="0"/>
                <a:ea typeface="Verdana" panose="020B0604030504040204" pitchFamily="34" charset="0"/>
                <a:cs typeface="Arial" panose="020B0604020202020204" pitchFamily="34" charset="0"/>
              </a:rPr>
              <a:t>Lehramtsstudium in Baden-Württemberg						  		#</a:t>
            </a:r>
            <a:r>
              <a:rPr lang="de-DE" sz="3800" dirty="0" err="1">
                <a:latin typeface="Verdana" panose="020B0604030504040204" pitchFamily="34" charset="0"/>
                <a:ea typeface="Verdana" panose="020B0604030504040204" pitchFamily="34" charset="0"/>
                <a:cs typeface="Arial" panose="020B0604020202020204" pitchFamily="34" charset="0"/>
              </a:rPr>
              <a:t>lieberlehramt</a:t>
            </a:r>
            <a:r>
              <a:rPr lang="de-DE" sz="3800" dirty="0">
                <a:latin typeface="Verdana" panose="020B0604030504040204" pitchFamily="34" charset="0"/>
                <a:ea typeface="Verdana" panose="020B0604030504040204" pitchFamily="34" charset="0"/>
                <a:cs typeface="Arial" panose="020B0604020202020204" pitchFamily="34" charset="0"/>
              </a:rPr>
              <a:t> </a:t>
            </a:r>
            <a:endParaRPr lang="de-DE" sz="3800" dirty="0">
              <a:latin typeface="Verdana" panose="020B0604030504040204" pitchFamily="34" charset="0"/>
              <a:ea typeface="Verdana" panose="020B0604030504040204" pitchFamily="34" charset="0"/>
            </a:endParaRPr>
          </a:p>
        </p:txBody>
      </p:sp>
      <p:sp>
        <p:nvSpPr>
          <p:cNvPr id="3" name="Inhaltsplatzhalter 2">
            <a:extLst>
              <a:ext uri="{FF2B5EF4-FFF2-40B4-BE49-F238E27FC236}">
                <a16:creationId xmlns:a16="http://schemas.microsoft.com/office/drawing/2014/main" id="{EC77D2F8-7D18-4CDA-9A19-5794A6D50E44}"/>
              </a:ext>
            </a:extLst>
          </p:cNvPr>
          <p:cNvSpPr>
            <a:spLocks noGrp="1"/>
          </p:cNvSpPr>
          <p:nvPr>
            <p:ph idx="1"/>
          </p:nvPr>
        </p:nvSpPr>
        <p:spPr/>
        <p:txBody>
          <a:bodyPr/>
          <a:lstStyle/>
          <a:p>
            <a:pPr marL="285750" indent="-285750"/>
            <a:r>
              <a:rPr lang="de-DE" dirty="0">
                <a:latin typeface="Verdana" panose="020B0604030504040204" pitchFamily="34" charset="0"/>
                <a:ea typeface="Verdana" panose="020B0604030504040204" pitchFamily="34" charset="0"/>
                <a:cs typeface="Arial" panose="020B0604020202020204" pitchFamily="34" charset="0"/>
                <a:hlinkClick r:id="rId2"/>
              </a:rPr>
              <a:t>www.lieber-lehramt.de</a:t>
            </a:r>
            <a:r>
              <a:rPr lang="de-DE" dirty="0">
                <a:latin typeface="Verdana" panose="020B0604030504040204" pitchFamily="34" charset="0"/>
                <a:ea typeface="Verdana" panose="020B0604030504040204" pitchFamily="34" charset="0"/>
                <a:cs typeface="Arial" panose="020B0604020202020204" pitchFamily="34" charset="0"/>
              </a:rPr>
              <a:t> </a:t>
            </a:r>
          </a:p>
          <a:p>
            <a:pPr marL="285750" indent="-285750"/>
            <a:r>
              <a:rPr lang="de-DE" dirty="0">
                <a:latin typeface="Verdana" panose="020B0604030504040204" pitchFamily="34" charset="0"/>
                <a:ea typeface="Verdana" panose="020B0604030504040204" pitchFamily="34" charset="0"/>
                <a:cs typeface="Arial" panose="020B0604020202020204" pitchFamily="34" charset="0"/>
              </a:rPr>
              <a:t>Übersicht über alle lehrerbildenden Hochschulstandorte</a:t>
            </a:r>
          </a:p>
          <a:p>
            <a:pPr marL="285750" indent="-285750"/>
            <a:r>
              <a:rPr lang="de-DE" dirty="0">
                <a:latin typeface="Verdana" panose="020B0604030504040204" pitchFamily="34" charset="0"/>
                <a:ea typeface="Verdana" panose="020B0604030504040204" pitchFamily="34" charset="0"/>
                <a:cs typeface="Arial" panose="020B0604020202020204" pitchFamily="34" charset="0"/>
              </a:rPr>
              <a:t>Anlaufstellen zum Lehramt an allen Hochschulen</a:t>
            </a:r>
          </a:p>
          <a:p>
            <a:pPr marL="285750" indent="-285750"/>
            <a:r>
              <a:rPr lang="de-DE" dirty="0">
                <a:latin typeface="Verdana" panose="020B0604030504040204" pitchFamily="34" charset="0"/>
                <a:ea typeface="Verdana" panose="020B0604030504040204" pitchFamily="34" charset="0"/>
                <a:cs typeface="Arial" panose="020B0604020202020204" pitchFamily="34" charset="0"/>
              </a:rPr>
              <a:t>Videos mit O-Tönen von Lehramts-                  Studierenden</a:t>
            </a:r>
          </a:p>
          <a:p>
            <a:pPr marL="285750" indent="-285750"/>
            <a:r>
              <a:rPr lang="de-DE" dirty="0">
                <a:latin typeface="Verdana" panose="020B0604030504040204" pitchFamily="34" charset="0"/>
                <a:ea typeface="Verdana" panose="020B0604030504040204" pitchFamily="34" charset="0"/>
                <a:cs typeface="Arial" panose="020B0604020202020204" pitchFamily="34" charset="0"/>
              </a:rPr>
              <a:t>Merkblätter „Werde </a:t>
            </a:r>
            <a:r>
              <a:rPr lang="de-DE" dirty="0" err="1">
                <a:latin typeface="Verdana" panose="020B0604030504040204" pitchFamily="34" charset="0"/>
                <a:ea typeface="Verdana" panose="020B0604030504040204" pitchFamily="34" charset="0"/>
                <a:cs typeface="Arial" panose="020B0604020202020204" pitchFamily="34" charset="0"/>
              </a:rPr>
              <a:t>Lehrer:in</a:t>
            </a:r>
            <a:r>
              <a:rPr lang="de-DE" dirty="0">
                <a:latin typeface="Verdana" panose="020B0604030504040204" pitchFamily="34" charset="0"/>
                <a:ea typeface="Verdana" panose="020B0604030504040204" pitchFamily="34" charset="0"/>
                <a:cs typeface="Arial" panose="020B0604020202020204" pitchFamily="34" charset="0"/>
              </a:rPr>
              <a:t>“ zu allen          Schularten</a:t>
            </a:r>
          </a:p>
          <a:p>
            <a:pPr marL="285750" indent="-285750"/>
            <a:r>
              <a:rPr lang="de-DE" dirty="0">
                <a:latin typeface="Verdana" panose="020B0604030504040204" pitchFamily="34" charset="0"/>
                <a:ea typeface="Verdana" panose="020B0604030504040204" pitchFamily="34" charset="0"/>
                <a:cs typeface="Arial" panose="020B0604020202020204" pitchFamily="34" charset="0"/>
              </a:rPr>
              <a:t>Infos zu Mangelfächern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330" y="3454429"/>
            <a:ext cx="2231470" cy="2466361"/>
          </a:xfrm>
          <a:prstGeom prst="rect">
            <a:avLst/>
          </a:prstGeom>
        </p:spPr>
      </p:pic>
    </p:spTree>
    <p:extLst>
      <p:ext uri="{BB962C8B-B14F-4D97-AF65-F5344CB8AC3E}">
        <p14:creationId xmlns:p14="http://schemas.microsoft.com/office/powerpoint/2010/main" val="274680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Verdana "/>
              </a:rPr>
              <a:t>Bilder</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738" y="1532291"/>
            <a:ext cx="2998464" cy="190443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514" y="1532291"/>
            <a:ext cx="2737100" cy="410565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738" y="3659812"/>
            <a:ext cx="2998464" cy="1998592"/>
          </a:xfrm>
          <a:prstGeom prst="rect">
            <a:avLst/>
          </a:prstGeom>
        </p:spPr>
      </p:pic>
      <p:sp>
        <p:nvSpPr>
          <p:cNvPr id="9" name="Textfeld 8"/>
          <p:cNvSpPr txBox="1"/>
          <p:nvPr/>
        </p:nvSpPr>
        <p:spPr>
          <a:xfrm>
            <a:off x="4076328" y="1595798"/>
            <a:ext cx="1985513" cy="400110"/>
          </a:xfrm>
          <a:prstGeom prst="rect">
            <a:avLst/>
          </a:prstGeom>
          <a:noFill/>
        </p:spPr>
        <p:txBody>
          <a:bodyPr wrap="square" rtlCol="0">
            <a:spAutoFit/>
          </a:bodyPr>
          <a:lstStyle/>
          <a:p>
            <a:r>
              <a:rPr lang="de-DE" sz="1000" dirty="0">
                <a:latin typeface="Verdana "/>
              </a:rPr>
              <a:t>Foto von </a:t>
            </a:r>
            <a:r>
              <a:rPr lang="de-DE" sz="1000" dirty="0">
                <a:latin typeface="Verdana "/>
                <a:hlinkClick r:id="rId5"/>
              </a:rPr>
              <a:t>Anastasia </a:t>
            </a:r>
            <a:r>
              <a:rPr lang="de-DE" sz="1000" dirty="0" err="1">
                <a:latin typeface="Verdana "/>
                <a:hlinkClick r:id="rId5"/>
              </a:rPr>
              <a:t>Petrova</a:t>
            </a:r>
            <a:r>
              <a:rPr lang="de-DE" sz="1000" dirty="0">
                <a:latin typeface="Verdana "/>
              </a:rPr>
              <a:t> auf </a:t>
            </a:r>
            <a:r>
              <a:rPr lang="de-DE" sz="1000" dirty="0" err="1">
                <a:latin typeface="Verdana "/>
                <a:hlinkClick r:id="rId6"/>
              </a:rPr>
              <a:t>Unsplash</a:t>
            </a:r>
            <a:endParaRPr lang="de-DE" sz="1000" dirty="0">
              <a:latin typeface="Verdana "/>
            </a:endParaRPr>
          </a:p>
        </p:txBody>
      </p:sp>
      <p:sp>
        <p:nvSpPr>
          <p:cNvPr id="10" name="Rechteck 9"/>
          <p:cNvSpPr/>
          <p:nvPr/>
        </p:nvSpPr>
        <p:spPr>
          <a:xfrm>
            <a:off x="4072161" y="3677367"/>
            <a:ext cx="1685077" cy="400110"/>
          </a:xfrm>
          <a:prstGeom prst="rect">
            <a:avLst/>
          </a:prstGeom>
        </p:spPr>
        <p:txBody>
          <a:bodyPr wrap="none">
            <a:spAutoFit/>
          </a:bodyPr>
          <a:lstStyle/>
          <a:p>
            <a:r>
              <a:rPr lang="de-DE" sz="1000" dirty="0">
                <a:latin typeface="Verdana "/>
              </a:rPr>
              <a:t>Foto von </a:t>
            </a:r>
            <a:r>
              <a:rPr lang="de-DE" sz="1000" dirty="0" err="1">
                <a:latin typeface="Verdana "/>
                <a:hlinkClick r:id="rId7"/>
              </a:rPr>
              <a:t>GeoJango</a:t>
            </a:r>
            <a:r>
              <a:rPr lang="de-DE" sz="1000" dirty="0">
                <a:latin typeface="Verdana "/>
                <a:hlinkClick r:id="rId7"/>
              </a:rPr>
              <a:t> </a:t>
            </a:r>
            <a:r>
              <a:rPr lang="de-DE" sz="1000" dirty="0" err="1">
                <a:latin typeface="Verdana "/>
                <a:hlinkClick r:id="rId7"/>
              </a:rPr>
              <a:t>Maps</a:t>
            </a:r>
            <a:r>
              <a:rPr lang="de-DE" sz="1000" dirty="0">
                <a:latin typeface="Verdana "/>
              </a:rPr>
              <a:t> </a:t>
            </a:r>
          </a:p>
          <a:p>
            <a:r>
              <a:rPr lang="de-DE" sz="1000" dirty="0">
                <a:latin typeface="Verdana "/>
              </a:rPr>
              <a:t>auf </a:t>
            </a:r>
            <a:r>
              <a:rPr lang="de-DE" sz="1000" dirty="0" err="1">
                <a:latin typeface="Verdana "/>
                <a:hlinkClick r:id="rId8"/>
              </a:rPr>
              <a:t>Unsplash</a:t>
            </a:r>
            <a:endParaRPr lang="de-DE" sz="1000" dirty="0">
              <a:latin typeface="Verdana "/>
            </a:endParaRPr>
          </a:p>
        </p:txBody>
      </p:sp>
      <p:sp>
        <p:nvSpPr>
          <p:cNvPr id="11" name="Rechteck 10"/>
          <p:cNvSpPr/>
          <p:nvPr/>
        </p:nvSpPr>
        <p:spPr>
          <a:xfrm>
            <a:off x="9169859" y="1598363"/>
            <a:ext cx="2326278" cy="246221"/>
          </a:xfrm>
          <a:prstGeom prst="rect">
            <a:avLst/>
          </a:prstGeom>
        </p:spPr>
        <p:txBody>
          <a:bodyPr wrap="none">
            <a:spAutoFit/>
          </a:bodyPr>
          <a:lstStyle/>
          <a:p>
            <a:r>
              <a:rPr lang="de-DE" sz="1000" dirty="0">
                <a:latin typeface="Verdana "/>
              </a:rPr>
              <a:t>Foto von </a:t>
            </a:r>
            <a:r>
              <a:rPr lang="de-DE" sz="1000" dirty="0" err="1">
                <a:latin typeface="Verdana "/>
                <a:hlinkClick r:id="rId9"/>
              </a:rPr>
              <a:t>Júnior</a:t>
            </a:r>
            <a:r>
              <a:rPr lang="de-DE" sz="1000" dirty="0">
                <a:latin typeface="Verdana "/>
                <a:hlinkClick r:id="rId9"/>
              </a:rPr>
              <a:t> Ferreira</a:t>
            </a:r>
            <a:r>
              <a:rPr lang="de-DE" sz="1000" dirty="0">
                <a:latin typeface="Verdana "/>
              </a:rPr>
              <a:t> auf </a:t>
            </a:r>
            <a:r>
              <a:rPr lang="de-DE" sz="1000" dirty="0" err="1">
                <a:latin typeface="Verdana "/>
                <a:hlinkClick r:id="rId10"/>
              </a:rPr>
              <a:t>Unsplash</a:t>
            </a:r>
            <a:endParaRPr lang="de-DE" sz="1000" dirty="0">
              <a:latin typeface="Verdana "/>
            </a:endParaRPr>
          </a:p>
        </p:txBody>
      </p:sp>
    </p:spTree>
    <p:extLst>
      <p:ext uri="{BB962C8B-B14F-4D97-AF65-F5344CB8AC3E}">
        <p14:creationId xmlns:p14="http://schemas.microsoft.com/office/powerpoint/2010/main" val="418574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Verdana "/>
              </a:rPr>
              <a:t>Bilder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738" y="1552754"/>
            <a:ext cx="2865341" cy="1897811"/>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738" y="3680275"/>
            <a:ext cx="2864917" cy="196140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938" y="1546972"/>
            <a:ext cx="2723787" cy="4094703"/>
          </a:xfrm>
          <a:prstGeom prst="rect">
            <a:avLst/>
          </a:prstGeom>
        </p:spPr>
      </p:pic>
      <p:sp>
        <p:nvSpPr>
          <p:cNvPr id="10" name="Textfeld 9"/>
          <p:cNvSpPr txBox="1"/>
          <p:nvPr/>
        </p:nvSpPr>
        <p:spPr>
          <a:xfrm>
            <a:off x="9368287" y="1621766"/>
            <a:ext cx="1985513" cy="2369880"/>
          </a:xfrm>
          <a:prstGeom prst="rect">
            <a:avLst/>
          </a:prstGeom>
          <a:noFill/>
        </p:spPr>
        <p:txBody>
          <a:bodyPr wrap="square" rtlCol="0">
            <a:spAutoFit/>
          </a:bodyPr>
          <a:lstStyle/>
          <a:p>
            <a:r>
              <a:rPr lang="de-DE" sz="1000" dirty="0">
                <a:latin typeface="Verdana "/>
              </a:rPr>
              <a:t>Bild: Freepik.com + Nachbearbeitung </a:t>
            </a:r>
          </a:p>
          <a:p>
            <a:endParaRPr lang="de-DE" sz="1000" dirty="0">
              <a:latin typeface="Verdana "/>
            </a:endParaRPr>
          </a:p>
          <a:p>
            <a:r>
              <a:rPr lang="de-DE" sz="1000" dirty="0">
                <a:latin typeface="Verdana "/>
              </a:rPr>
              <a:t>Bild von </a:t>
            </a:r>
          </a:p>
          <a:p>
            <a:r>
              <a:rPr lang="de-DE" sz="1000" dirty="0">
                <a:latin typeface="Verdana "/>
              </a:rPr>
              <a:t>&lt;a </a:t>
            </a:r>
            <a:r>
              <a:rPr lang="de-DE" sz="1000" dirty="0" err="1">
                <a:latin typeface="Verdana "/>
              </a:rPr>
              <a:t>href</a:t>
            </a:r>
            <a:r>
              <a:rPr lang="de-DE" sz="1000" dirty="0">
                <a:latin typeface="Verdana "/>
              </a:rPr>
              <a:t>="</a:t>
            </a:r>
            <a:r>
              <a:rPr lang="de-DE" sz="1000" dirty="0" err="1">
                <a:latin typeface="Verdana "/>
                <a:hlinkClick r:id="rId5"/>
              </a:rPr>
              <a:t>Freepik</a:t>
            </a:r>
            <a:r>
              <a:rPr lang="de-DE" sz="1000" dirty="0" err="1">
                <a:latin typeface="Verdana "/>
              </a:rPr>
              <a:t>Freepik</a:t>
            </a:r>
            <a:r>
              <a:rPr lang="de-DE" sz="1000" dirty="0" err="1">
                <a:latin typeface="Verdana "/>
                <a:hlinkClick r:id="rId6"/>
              </a:rPr>
              <a:t>https</a:t>
            </a:r>
            <a:r>
              <a:rPr lang="de-DE" sz="1000" dirty="0">
                <a:latin typeface="Verdana "/>
                <a:hlinkClick r:id="rId6"/>
              </a:rPr>
              <a:t>://de.freepik.com/</a:t>
            </a:r>
            <a:r>
              <a:rPr lang="de-DE" sz="1000" dirty="0" err="1">
                <a:latin typeface="Verdana "/>
                <a:hlinkClick r:id="rId6"/>
              </a:rPr>
              <a:t>fotos</a:t>
            </a:r>
            <a:r>
              <a:rPr lang="de-DE" sz="1000" dirty="0">
                <a:latin typeface="Verdana "/>
                <a:hlinkClick r:id="rId6"/>
              </a:rPr>
              <a:t>-kostenlos/leute-machen-high-five_3408485.htm#page=2&amp;query=high%20five&amp;position=17&amp;from_view=</a:t>
            </a:r>
            <a:r>
              <a:rPr lang="de-DE" sz="1000" dirty="0" err="1">
                <a:latin typeface="Verdana "/>
                <a:hlinkClick r:id="rId6"/>
              </a:rPr>
              <a:t>search&amp;track</a:t>
            </a:r>
            <a:r>
              <a:rPr lang="de-DE" sz="1000" dirty="0">
                <a:latin typeface="Verdana "/>
                <a:hlinkClick r:id="rId6"/>
              </a:rPr>
              <a:t>=</a:t>
            </a:r>
            <a:r>
              <a:rPr lang="de-DE" sz="1000" dirty="0" err="1">
                <a:latin typeface="Verdana "/>
                <a:hlinkClick r:id="rId6"/>
              </a:rPr>
              <a:t>ais&amp;uuid</a:t>
            </a:r>
            <a:r>
              <a:rPr lang="de-DE" sz="1000" dirty="0">
                <a:latin typeface="Verdana "/>
                <a:hlinkClick r:id="rId6"/>
              </a:rPr>
              <a:t>=72b4d1e4-2d40-421b-8a5b-233f10ac6d1d"&gt;</a:t>
            </a:r>
            <a:r>
              <a:rPr lang="de-DE" sz="1000" dirty="0" err="1">
                <a:latin typeface="Verdana "/>
                <a:hlinkClick r:id="rId6"/>
              </a:rPr>
              <a:t>Freepik</a:t>
            </a:r>
            <a:r>
              <a:rPr lang="de-DE" sz="1000" dirty="0">
                <a:latin typeface="Verdana "/>
                <a:hlinkClick r:id="rId6"/>
              </a:rPr>
              <a:t>&lt;/a</a:t>
            </a:r>
            <a:r>
              <a:rPr lang="de-DE" sz="1000" dirty="0">
                <a:latin typeface="Verdana "/>
              </a:rPr>
              <a:t>&gt;</a:t>
            </a:r>
          </a:p>
          <a:p>
            <a:endParaRPr lang="de-DE" dirty="0">
              <a:latin typeface="Verdana "/>
            </a:endParaRPr>
          </a:p>
        </p:txBody>
      </p:sp>
      <p:sp>
        <p:nvSpPr>
          <p:cNvPr id="12" name="Textfeld 11"/>
          <p:cNvSpPr txBox="1"/>
          <p:nvPr/>
        </p:nvSpPr>
        <p:spPr>
          <a:xfrm>
            <a:off x="3922617" y="1690688"/>
            <a:ext cx="1985513" cy="400110"/>
          </a:xfrm>
          <a:prstGeom prst="rect">
            <a:avLst/>
          </a:prstGeom>
          <a:noFill/>
        </p:spPr>
        <p:txBody>
          <a:bodyPr wrap="square" rtlCol="0">
            <a:spAutoFit/>
          </a:bodyPr>
          <a:lstStyle/>
          <a:p>
            <a:r>
              <a:rPr lang="de-DE" sz="1000" dirty="0">
                <a:latin typeface="Verdana "/>
              </a:rPr>
              <a:t>Foto von </a:t>
            </a:r>
            <a:r>
              <a:rPr lang="de-DE" sz="1000" dirty="0">
                <a:latin typeface="Verdana "/>
                <a:hlinkClick r:id="rId7"/>
              </a:rPr>
              <a:t>Kelly </a:t>
            </a:r>
            <a:r>
              <a:rPr lang="de-DE" sz="1000" dirty="0" err="1">
                <a:latin typeface="Verdana "/>
                <a:hlinkClick r:id="rId7"/>
              </a:rPr>
              <a:t>Sikkema</a:t>
            </a:r>
            <a:r>
              <a:rPr lang="de-DE" sz="1000" dirty="0">
                <a:latin typeface="Verdana "/>
              </a:rPr>
              <a:t> auf </a:t>
            </a:r>
            <a:r>
              <a:rPr lang="de-DE" sz="1000" dirty="0" err="1">
                <a:latin typeface="Verdana "/>
                <a:hlinkClick r:id="rId8"/>
              </a:rPr>
              <a:t>Unsplash</a:t>
            </a:r>
            <a:r>
              <a:rPr lang="de-DE" sz="1000" dirty="0">
                <a:latin typeface="Verdana "/>
              </a:rPr>
              <a:t> </a:t>
            </a:r>
            <a:endParaRPr lang="de-DE" dirty="0">
              <a:latin typeface="Verdana "/>
            </a:endParaRPr>
          </a:p>
        </p:txBody>
      </p:sp>
      <p:sp>
        <p:nvSpPr>
          <p:cNvPr id="13" name="Textfeld 12"/>
          <p:cNvSpPr txBox="1"/>
          <p:nvPr/>
        </p:nvSpPr>
        <p:spPr>
          <a:xfrm>
            <a:off x="3922617" y="3680275"/>
            <a:ext cx="1985513" cy="400110"/>
          </a:xfrm>
          <a:prstGeom prst="rect">
            <a:avLst/>
          </a:prstGeom>
          <a:noFill/>
        </p:spPr>
        <p:txBody>
          <a:bodyPr wrap="square" rtlCol="0">
            <a:spAutoFit/>
          </a:bodyPr>
          <a:lstStyle/>
          <a:p>
            <a:r>
              <a:rPr lang="de-DE" sz="1000" dirty="0">
                <a:latin typeface="Verdana "/>
              </a:rPr>
              <a:t>Foto von </a:t>
            </a:r>
            <a:r>
              <a:rPr lang="de-DE" sz="1000" dirty="0">
                <a:latin typeface="Verdana "/>
                <a:hlinkClick r:id="rId9"/>
              </a:rPr>
              <a:t>Austin Distel</a:t>
            </a:r>
            <a:r>
              <a:rPr lang="de-DE" sz="1000" dirty="0">
                <a:latin typeface="Verdana "/>
              </a:rPr>
              <a:t> auf </a:t>
            </a:r>
            <a:r>
              <a:rPr lang="de-DE" sz="1000" dirty="0" err="1">
                <a:latin typeface="Verdana "/>
                <a:hlinkClick r:id="rId10"/>
              </a:rPr>
              <a:t>Unsplash</a:t>
            </a:r>
            <a:r>
              <a:rPr lang="de-DE" sz="1000" dirty="0">
                <a:latin typeface="Verdana "/>
              </a:rPr>
              <a:t> + Nachbearbeitung</a:t>
            </a:r>
            <a:endParaRPr lang="de-DE" dirty="0">
              <a:latin typeface="Verdana "/>
            </a:endParaRPr>
          </a:p>
        </p:txBody>
      </p:sp>
    </p:spTree>
    <p:extLst>
      <p:ext uri="{BB962C8B-B14F-4D97-AF65-F5344CB8AC3E}">
        <p14:creationId xmlns:p14="http://schemas.microsoft.com/office/powerpoint/2010/main" val="287994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87895-D438-4DB0-B366-48AA19D2CF4E}"/>
              </a:ext>
            </a:extLst>
          </p:cNvPr>
          <p:cNvSpPr>
            <a:spLocks noGrp="1"/>
          </p:cNvSpPr>
          <p:nvPr>
            <p:ph type="title"/>
          </p:nvPr>
        </p:nvSpPr>
        <p:spPr>
          <a:xfrm>
            <a:off x="422563" y="198871"/>
            <a:ext cx="10515600" cy="1325563"/>
          </a:xfrm>
        </p:spPr>
        <p:txBody>
          <a:bodyPr/>
          <a:lstStyle/>
          <a:p>
            <a:r>
              <a:rPr lang="de-DE" sz="3600" dirty="0">
                <a:latin typeface="Verdana" panose="020B0604030504040204" pitchFamily="34" charset="0"/>
                <a:ea typeface="Verdana" panose="020B0604030504040204" pitchFamily="34" charset="0"/>
                <a:cs typeface="Arial" panose="020B0604020202020204" pitchFamily="34" charset="0"/>
              </a:rPr>
              <a:t>Lehramtsstudium in Baden-Württemberg</a:t>
            </a:r>
            <a:r>
              <a:rPr lang="de-DE" dirty="0">
                <a:latin typeface="Arial" panose="020B0604020202020204" pitchFamily="34" charset="0"/>
                <a:cs typeface="Arial" panose="020B0604020202020204" pitchFamily="34" charset="0"/>
              </a:rPr>
              <a:t>							 </a:t>
            </a:r>
            <a:endParaRPr lang="de-DE" dirty="0"/>
          </a:p>
        </p:txBody>
      </p:sp>
      <p:sp>
        <p:nvSpPr>
          <p:cNvPr id="3" name="Inhaltsplatzhalter 2">
            <a:extLst>
              <a:ext uri="{FF2B5EF4-FFF2-40B4-BE49-F238E27FC236}">
                <a16:creationId xmlns:a16="http://schemas.microsoft.com/office/drawing/2014/main" id="{EC77D2F8-7D18-4CDA-9A19-5794A6D50E44}"/>
              </a:ext>
            </a:extLst>
          </p:cNvPr>
          <p:cNvSpPr>
            <a:spLocks noGrp="1"/>
          </p:cNvSpPr>
          <p:nvPr>
            <p:ph idx="1"/>
          </p:nvPr>
        </p:nvSpPr>
        <p:spPr>
          <a:xfrm>
            <a:off x="727364" y="1018670"/>
            <a:ext cx="5201873" cy="4351338"/>
          </a:xfrm>
        </p:spPr>
        <p:txBody>
          <a:bodyPr/>
          <a:lstStyle/>
          <a:p>
            <a:pPr marL="285750" indent="-285750">
              <a:spcBef>
                <a:spcPts val="600"/>
              </a:spcBef>
              <a:spcAft>
                <a:spcPts val="300"/>
              </a:spcAft>
            </a:pPr>
            <a:r>
              <a:rPr lang="de-DE" sz="2000" b="1" dirty="0">
                <a:latin typeface="Verdana" panose="020B0604030504040204" pitchFamily="34" charset="0"/>
                <a:ea typeface="Verdana" panose="020B0604030504040204" pitchFamily="34" charset="0"/>
              </a:rPr>
              <a:t>Pädagogische Hochschulen </a:t>
            </a:r>
            <a:r>
              <a:rPr lang="de-DE" sz="2000" dirty="0">
                <a:latin typeface="Verdana" panose="020B0604030504040204" pitchFamily="34" charset="0"/>
                <a:ea typeface="Verdana" panose="020B0604030504040204" pitchFamily="34" charset="0"/>
              </a:rPr>
              <a:t>(PH) in Freiburg, Heidelberg, Karlsruhe, Ludwigsburg, Schwäbisch Gmünd und Weingarten</a:t>
            </a:r>
          </a:p>
          <a:p>
            <a:pPr marL="285750" indent="-285750">
              <a:spcBef>
                <a:spcPts val="600"/>
              </a:spcBef>
              <a:spcAft>
                <a:spcPts val="300"/>
              </a:spcAft>
            </a:pPr>
            <a:r>
              <a:rPr lang="de-DE" sz="2000" b="1" dirty="0">
                <a:latin typeface="Verdana" panose="020B0604030504040204" pitchFamily="34" charset="0"/>
                <a:ea typeface="Verdana" panose="020B0604030504040204" pitchFamily="34" charset="0"/>
              </a:rPr>
              <a:t>Hochschulen für Angewandte Wissenschaften </a:t>
            </a:r>
            <a:r>
              <a:rPr lang="de-DE" sz="2000" dirty="0">
                <a:latin typeface="Verdana" panose="020B0604030504040204" pitchFamily="34" charset="0"/>
                <a:ea typeface="Verdana" panose="020B0604030504040204" pitchFamily="34" charset="0"/>
              </a:rPr>
              <a:t>(HAW) in Aalen, Esslingen, Karlsruhe, Mannheim, Offenburg und Weingarten</a:t>
            </a:r>
          </a:p>
          <a:p>
            <a:pPr marL="285750" indent="-285750">
              <a:spcBef>
                <a:spcPts val="600"/>
              </a:spcBef>
              <a:spcAft>
                <a:spcPts val="300"/>
              </a:spcAft>
            </a:pPr>
            <a:r>
              <a:rPr lang="de-DE" sz="2000" b="1" dirty="0">
                <a:latin typeface="Verdana" panose="020B0604030504040204" pitchFamily="34" charset="0"/>
                <a:ea typeface="Verdana" panose="020B0604030504040204" pitchFamily="34" charset="0"/>
              </a:rPr>
              <a:t>Kunst- und Musikhochschulen</a:t>
            </a:r>
            <a:r>
              <a:rPr lang="de-DE" sz="2000" dirty="0">
                <a:latin typeface="Verdana" panose="020B0604030504040204" pitchFamily="34" charset="0"/>
                <a:ea typeface="Verdana" panose="020B0604030504040204" pitchFamily="34" charset="0"/>
              </a:rPr>
              <a:t> in Freiburg, Karlsruhe, Mannheim, Stuttgart, Trossingen</a:t>
            </a:r>
          </a:p>
          <a:p>
            <a:pPr marL="285750" indent="-285750">
              <a:spcBef>
                <a:spcPts val="600"/>
              </a:spcBef>
              <a:spcAft>
                <a:spcPts val="300"/>
              </a:spcAft>
            </a:pPr>
            <a:r>
              <a:rPr lang="de-DE" sz="2000" b="1" dirty="0">
                <a:latin typeface="Verdana" panose="020B0604030504040204" pitchFamily="34" charset="0"/>
                <a:ea typeface="Verdana" panose="020B0604030504040204" pitchFamily="34" charset="0"/>
              </a:rPr>
              <a:t>Hochschule</a:t>
            </a:r>
            <a:r>
              <a:rPr lang="de-DE" sz="2000" dirty="0">
                <a:latin typeface="Verdana" panose="020B0604030504040204" pitchFamily="34" charset="0"/>
                <a:ea typeface="Verdana" panose="020B0604030504040204" pitchFamily="34" charset="0"/>
              </a:rPr>
              <a:t> für Jüdische Studien in Heidelberg</a:t>
            </a:r>
          </a:p>
          <a:p>
            <a:pPr marL="285750" indent="-285750">
              <a:spcBef>
                <a:spcPts val="600"/>
              </a:spcBef>
              <a:spcAft>
                <a:spcPts val="300"/>
              </a:spcAft>
            </a:pPr>
            <a:r>
              <a:rPr lang="de-DE" sz="2000" b="1" dirty="0">
                <a:latin typeface="Verdana" panose="020B0604030504040204" pitchFamily="34" charset="0"/>
                <a:ea typeface="Verdana" panose="020B0604030504040204" pitchFamily="34" charset="0"/>
              </a:rPr>
              <a:t>Universitäten</a:t>
            </a:r>
            <a:r>
              <a:rPr lang="de-DE" sz="2000" dirty="0">
                <a:latin typeface="Verdana" panose="020B0604030504040204" pitchFamily="34" charset="0"/>
                <a:ea typeface="Verdana" panose="020B0604030504040204" pitchFamily="34" charset="0"/>
              </a:rPr>
              <a:t> in Freiburg, Heidelberg, Konstanz, Mannheim, Stuttgart, Tübingen und Ulm</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4561" y="1258349"/>
            <a:ext cx="4007470" cy="4667961"/>
          </a:xfrm>
          <a:prstGeom prst="rect">
            <a:avLst/>
          </a:prstGeom>
        </p:spPr>
      </p:pic>
    </p:spTree>
    <p:extLst>
      <p:ext uri="{BB962C8B-B14F-4D97-AF65-F5344CB8AC3E}">
        <p14:creationId xmlns:p14="http://schemas.microsoft.com/office/powerpoint/2010/main" val="41127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87895-D438-4DB0-B366-48AA19D2CF4E}"/>
              </a:ext>
            </a:extLst>
          </p:cNvPr>
          <p:cNvSpPr>
            <a:spLocks noGrp="1"/>
          </p:cNvSpPr>
          <p:nvPr>
            <p:ph type="title"/>
          </p:nvPr>
        </p:nvSpPr>
        <p:spPr/>
        <p:txBody>
          <a:bodyPr/>
          <a:lstStyle/>
          <a:p>
            <a:r>
              <a:rPr lang="de-DE" sz="3800" dirty="0">
                <a:latin typeface="Verdana" panose="020B0604030504040204" pitchFamily="34" charset="0"/>
                <a:ea typeface="Verdana" panose="020B0604030504040204" pitchFamily="34" charset="0"/>
                <a:cs typeface="Arial" panose="020B0604020202020204" pitchFamily="34" charset="0"/>
              </a:rPr>
              <a:t>Lehramtsstudium in Baden-Württemberg							    #Arbeitsteilung</a:t>
            </a:r>
            <a:endParaRPr lang="de-DE" sz="3800" dirty="0">
              <a:latin typeface="Verdana" panose="020B0604030504040204" pitchFamily="34" charset="0"/>
              <a:ea typeface="Verdana" panose="020B0604030504040204" pitchFamily="34" charset="0"/>
            </a:endParaRPr>
          </a:p>
        </p:txBody>
      </p:sp>
      <p:sp>
        <p:nvSpPr>
          <p:cNvPr id="3" name="Inhaltsplatzhalter 2">
            <a:extLst>
              <a:ext uri="{FF2B5EF4-FFF2-40B4-BE49-F238E27FC236}">
                <a16:creationId xmlns:a16="http://schemas.microsoft.com/office/drawing/2014/main" id="{EC77D2F8-7D18-4CDA-9A19-5794A6D50E44}"/>
              </a:ext>
            </a:extLst>
          </p:cNvPr>
          <p:cNvSpPr>
            <a:spLocks noGrp="1"/>
          </p:cNvSpPr>
          <p:nvPr>
            <p:ph idx="1"/>
          </p:nvPr>
        </p:nvSpPr>
        <p:spPr>
          <a:xfrm>
            <a:off x="701180" y="1162357"/>
            <a:ext cx="5394820" cy="4351338"/>
          </a:xfrm>
        </p:spPr>
        <p:txBody>
          <a:bodyPr/>
          <a:lstStyle/>
          <a:p>
            <a:pPr marL="285750" indent="-285750">
              <a:spcAft>
                <a:spcPts val="600"/>
              </a:spcAft>
            </a:pPr>
            <a:r>
              <a:rPr lang="de-DE" sz="2000" b="1" dirty="0">
                <a:latin typeface="Verdana" panose="020B0604030504040204" pitchFamily="34" charset="0"/>
                <a:ea typeface="Verdana" panose="020B0604030504040204" pitchFamily="34" charset="0"/>
              </a:rPr>
              <a:t>Pädagogische Hochschulen </a:t>
            </a:r>
            <a:r>
              <a:rPr lang="de-DE" sz="2000" dirty="0">
                <a:latin typeface="Verdana" panose="020B0604030504040204" pitchFamily="34" charset="0"/>
                <a:ea typeface="Verdana" panose="020B0604030504040204" pitchFamily="34" charset="0"/>
              </a:rPr>
              <a:t>(PH): Lehramt Primarstufe, Sekundarstufe I, Sonderpädagogik, Berufliches Lehramt</a:t>
            </a:r>
          </a:p>
          <a:p>
            <a:pPr marL="285750" indent="-285750">
              <a:spcAft>
                <a:spcPts val="600"/>
              </a:spcAft>
            </a:pPr>
            <a:r>
              <a:rPr lang="de-DE" sz="2000" b="1" dirty="0">
                <a:latin typeface="Verdana" panose="020B0604030504040204" pitchFamily="34" charset="0"/>
                <a:ea typeface="Verdana" panose="020B0604030504040204" pitchFamily="34" charset="0"/>
              </a:rPr>
              <a:t>Hochschulen für Angewandte Wissenschaften </a:t>
            </a:r>
            <a:r>
              <a:rPr lang="de-DE" sz="2000" dirty="0">
                <a:latin typeface="Verdana" panose="020B0604030504040204" pitchFamily="34" charset="0"/>
                <a:ea typeface="Verdana" panose="020B0604030504040204" pitchFamily="34" charset="0"/>
              </a:rPr>
              <a:t>(HAW): Berufliches Lehramt</a:t>
            </a:r>
          </a:p>
          <a:p>
            <a:pPr marL="285750" indent="-285750">
              <a:spcAft>
                <a:spcPts val="600"/>
              </a:spcAft>
            </a:pPr>
            <a:r>
              <a:rPr lang="de-DE" sz="2000" b="1" dirty="0">
                <a:latin typeface="Verdana" panose="020B0604030504040204" pitchFamily="34" charset="0"/>
                <a:ea typeface="Verdana" panose="020B0604030504040204" pitchFamily="34" charset="0"/>
              </a:rPr>
              <a:t>Kunst- und Musikhochschulen</a:t>
            </a:r>
            <a:r>
              <a:rPr lang="de-DE" sz="2000" dirty="0">
                <a:latin typeface="Verdana" panose="020B0604030504040204" pitchFamily="34" charset="0"/>
                <a:ea typeface="Verdana" panose="020B0604030504040204" pitchFamily="34" charset="0"/>
              </a:rPr>
              <a:t>: Kunst und Musik für Lehramt Gymnasium</a:t>
            </a:r>
          </a:p>
          <a:p>
            <a:pPr marL="285750" indent="-285750">
              <a:spcAft>
                <a:spcPts val="600"/>
              </a:spcAft>
            </a:pPr>
            <a:r>
              <a:rPr lang="de-DE" sz="2000" b="1" dirty="0">
                <a:latin typeface="Verdana" panose="020B0604030504040204" pitchFamily="34" charset="0"/>
                <a:ea typeface="Verdana" panose="020B0604030504040204" pitchFamily="34" charset="0"/>
              </a:rPr>
              <a:t>Hochschule</a:t>
            </a:r>
            <a:r>
              <a:rPr lang="de-DE" sz="2000" dirty="0">
                <a:latin typeface="Verdana" panose="020B0604030504040204" pitchFamily="34" charset="0"/>
                <a:ea typeface="Verdana" panose="020B0604030504040204" pitchFamily="34" charset="0"/>
              </a:rPr>
              <a:t> für Jüdische Studien: Lehramt Gymnasium</a:t>
            </a:r>
          </a:p>
          <a:p>
            <a:pPr marL="285750" indent="-285750"/>
            <a:r>
              <a:rPr lang="de-DE" sz="2000" b="1" dirty="0">
                <a:latin typeface="Verdana" panose="020B0604030504040204" pitchFamily="34" charset="0"/>
                <a:ea typeface="Verdana" panose="020B0604030504040204" pitchFamily="34" charset="0"/>
              </a:rPr>
              <a:t>Universitäten</a:t>
            </a:r>
            <a:r>
              <a:rPr lang="de-DE" sz="2000" dirty="0">
                <a:latin typeface="Verdana" panose="020B0604030504040204" pitchFamily="34" charset="0"/>
                <a:ea typeface="Verdana" panose="020B0604030504040204" pitchFamily="34" charset="0"/>
              </a:rPr>
              <a:t>: Lehramt Gymnasium, Berufliches Lehramt</a:t>
            </a:r>
          </a:p>
          <a:p>
            <a:pPr marL="285750" indent="-285750"/>
            <a:endParaRPr lang="de-DE"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087" y="2454086"/>
            <a:ext cx="4561931" cy="3040703"/>
          </a:xfrm>
          <a:prstGeom prst="rect">
            <a:avLst/>
          </a:prstGeom>
        </p:spPr>
      </p:pic>
    </p:spTree>
    <p:extLst>
      <p:ext uri="{BB962C8B-B14F-4D97-AF65-F5344CB8AC3E}">
        <p14:creationId xmlns:p14="http://schemas.microsoft.com/office/powerpoint/2010/main" val="286680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87895-D438-4DB0-B366-48AA19D2CF4E}"/>
              </a:ext>
            </a:extLst>
          </p:cNvPr>
          <p:cNvSpPr>
            <a:spLocks noGrp="1"/>
          </p:cNvSpPr>
          <p:nvPr>
            <p:ph type="title"/>
          </p:nvPr>
        </p:nvSpPr>
        <p:spPr/>
        <p:txBody>
          <a:bodyPr/>
          <a:lstStyle/>
          <a:p>
            <a:r>
              <a:rPr lang="de-DE" dirty="0">
                <a:latin typeface="Verdana" panose="020B0604030504040204" pitchFamily="34" charset="0"/>
                <a:ea typeface="Verdana" panose="020B0604030504040204" pitchFamily="34" charset="0"/>
                <a:cs typeface="Arial" panose="020B0604020202020204" pitchFamily="34" charset="0"/>
              </a:rPr>
              <a:t>Der Weg ins Lehramt  									   #Ausbildungsphasen</a:t>
            </a:r>
            <a:endParaRPr lang="de-DE" dirty="0">
              <a:latin typeface="Verdana" panose="020B0604030504040204" pitchFamily="34" charset="0"/>
              <a:ea typeface="Verdana" panose="020B060403050404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63956148"/>
              </p:ext>
            </p:extLst>
          </p:nvPr>
        </p:nvGraphicFramePr>
        <p:xfrm>
          <a:off x="1644242" y="2801922"/>
          <a:ext cx="7692704" cy="306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2512800" y="2397624"/>
            <a:ext cx="3583200" cy="584775"/>
          </a:xfrm>
          <a:prstGeom prst="rect">
            <a:avLst/>
          </a:prstGeom>
          <a:noFill/>
        </p:spPr>
        <p:txBody>
          <a:bodyPr wrap="square" rtlCol="0">
            <a:spAutoFit/>
          </a:bodyPr>
          <a:lstStyle/>
          <a:p>
            <a:r>
              <a:rPr lang="de-DE" sz="1600" dirty="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Wissenschaftliches Studium an einer Hochschule; 4 bzw. 5 Jahre</a:t>
            </a:r>
            <a:endParaRPr lang="de-DE" dirty="0">
              <a:latin typeface="Verdana" panose="020B0604030504040204" pitchFamily="34" charset="0"/>
              <a:ea typeface="Verdana" panose="020B0604030504040204" pitchFamily="34" charset="0"/>
            </a:endParaRPr>
          </a:p>
        </p:txBody>
      </p:sp>
      <p:sp>
        <p:nvSpPr>
          <p:cNvPr id="6" name="Textfeld 5"/>
          <p:cNvSpPr txBox="1"/>
          <p:nvPr/>
        </p:nvSpPr>
        <p:spPr>
          <a:xfrm>
            <a:off x="7384506" y="2397624"/>
            <a:ext cx="4501675" cy="1354217"/>
          </a:xfrm>
          <a:prstGeom prst="rect">
            <a:avLst/>
          </a:prstGeom>
          <a:noFill/>
        </p:spPr>
        <p:txBody>
          <a:bodyPr wrap="square" rtlCol="0">
            <a:spAutoFit/>
          </a:bodyPr>
          <a:lstStyle/>
          <a:p>
            <a:r>
              <a:rPr lang="de-DE" sz="1600" dirty="0">
                <a:latin typeface="Verdana" panose="020B0604030504040204" pitchFamily="34" charset="0"/>
                <a:ea typeface="Verdana" panose="020B0604030504040204" pitchFamily="34" charset="0"/>
                <a:cs typeface="Arial" panose="020B0604020202020204" pitchFamily="34" charset="0"/>
              </a:rPr>
              <a:t>Praktische Ausbildung an Schulen und am</a:t>
            </a:r>
          </a:p>
          <a:p>
            <a:r>
              <a:rPr lang="de-DE" sz="1600" dirty="0">
                <a:latin typeface="Verdana" panose="020B0604030504040204" pitchFamily="34" charset="0"/>
                <a:ea typeface="Verdana" panose="020B0604030504040204" pitchFamily="34" charset="0"/>
                <a:cs typeface="Arial" panose="020B0604020202020204" pitchFamily="34" charset="0"/>
              </a:rPr>
              <a:t>Seminar für Aus- und Fortbildung der </a:t>
            </a:r>
          </a:p>
          <a:p>
            <a:r>
              <a:rPr lang="de-DE" sz="1600" dirty="0">
                <a:latin typeface="Verdana" panose="020B0604030504040204" pitchFamily="34" charset="0"/>
                <a:ea typeface="Verdana" panose="020B0604030504040204" pitchFamily="34" charset="0"/>
                <a:cs typeface="Arial" panose="020B0604020202020204" pitchFamily="34" charset="0"/>
              </a:rPr>
              <a:t>Lehrkräfte (Referendariat/ Vorbereitungsdienst); 12 bzw. 18 Monate</a:t>
            </a:r>
          </a:p>
          <a:p>
            <a:endParaRPr lang="de-DE" dirty="0"/>
          </a:p>
        </p:txBody>
      </p:sp>
    </p:spTree>
    <p:extLst>
      <p:ext uri="{BB962C8B-B14F-4D97-AF65-F5344CB8AC3E}">
        <p14:creationId xmlns:p14="http://schemas.microsoft.com/office/powerpoint/2010/main" val="237404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87895-D438-4DB0-B366-48AA19D2CF4E}"/>
              </a:ext>
            </a:extLst>
          </p:cNvPr>
          <p:cNvSpPr>
            <a:spLocks noGrp="1"/>
          </p:cNvSpPr>
          <p:nvPr>
            <p:ph type="title"/>
          </p:nvPr>
        </p:nvSpPr>
        <p:spPr>
          <a:xfrm>
            <a:off x="587229" y="365125"/>
            <a:ext cx="10903789" cy="1325563"/>
          </a:xfrm>
        </p:spPr>
        <p:txBody>
          <a:bodyPr/>
          <a:lstStyle/>
          <a:p>
            <a:r>
              <a:rPr lang="de-DE" altLang="de-DE" sz="3200" dirty="0">
                <a:latin typeface="Verdana" panose="020B0604030504040204" pitchFamily="34" charset="0"/>
                <a:ea typeface="Verdana" panose="020B0604030504040204" pitchFamily="34" charset="0"/>
              </a:rPr>
              <a:t>Grundstruktur der Studiengänge - Lehramt Grundschule, Sekundarstufe I &amp; Sonderpädagogik</a:t>
            </a:r>
          </a:p>
        </p:txBody>
      </p:sp>
      <p:sp>
        <p:nvSpPr>
          <p:cNvPr id="6" name="Line 18"/>
          <p:cNvSpPr>
            <a:spLocks noChangeShapeType="1"/>
          </p:cNvSpPr>
          <p:nvPr/>
        </p:nvSpPr>
        <p:spPr bwMode="auto">
          <a:xfrm flipH="1">
            <a:off x="4583114" y="1604963"/>
            <a:ext cx="9525"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Line 18"/>
          <p:cNvSpPr>
            <a:spLocks noChangeShapeType="1"/>
          </p:cNvSpPr>
          <p:nvPr/>
        </p:nvSpPr>
        <p:spPr bwMode="auto">
          <a:xfrm flipH="1">
            <a:off x="7663272" y="1604963"/>
            <a:ext cx="9525"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Line 20"/>
          <p:cNvSpPr>
            <a:spLocks noChangeShapeType="1"/>
          </p:cNvSpPr>
          <p:nvPr/>
        </p:nvSpPr>
        <p:spPr bwMode="auto">
          <a:xfrm flipV="1">
            <a:off x="1809751" y="2187576"/>
            <a:ext cx="854392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Rechteck 8"/>
          <p:cNvSpPr/>
          <p:nvPr/>
        </p:nvSpPr>
        <p:spPr>
          <a:xfrm>
            <a:off x="1837271" y="1519136"/>
            <a:ext cx="2712602" cy="338554"/>
          </a:xfrm>
          <a:prstGeom prst="rect">
            <a:avLst/>
          </a:prstGeom>
        </p:spPr>
        <p:txBody>
          <a:bodyPr wrap="none">
            <a:spAutoFit/>
          </a:bodyPr>
          <a:lstStyle/>
          <a:p>
            <a:pPr>
              <a:spcBef>
                <a:spcPct val="20000"/>
              </a:spcBef>
            </a:pPr>
            <a:r>
              <a:rPr lang="de-DE" altLang="de-DE" sz="1600" b="1" dirty="0" err="1">
                <a:latin typeface="Verdana" panose="020B0604030504040204" pitchFamily="34" charset="0"/>
                <a:ea typeface="Verdana" panose="020B0604030504040204" pitchFamily="34" charset="0"/>
              </a:rPr>
              <a:t>Bildungswiss</a:t>
            </a:r>
            <a:r>
              <a:rPr lang="de-DE" altLang="de-DE" sz="1600" b="1" dirty="0">
                <a:latin typeface="Verdana" panose="020B0604030504040204" pitchFamily="34" charset="0"/>
                <a:ea typeface="Verdana" panose="020B0604030504040204" pitchFamily="34" charset="0"/>
              </a:rPr>
              <a:t>. Bereich</a:t>
            </a:r>
          </a:p>
        </p:txBody>
      </p:sp>
      <p:sp>
        <p:nvSpPr>
          <p:cNvPr id="11" name="Text Box 3"/>
          <p:cNvSpPr txBox="1">
            <a:spLocks noChangeArrowheads="1"/>
          </p:cNvSpPr>
          <p:nvPr/>
        </p:nvSpPr>
        <p:spPr bwMode="auto">
          <a:xfrm>
            <a:off x="3867356" y="1536643"/>
            <a:ext cx="414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de-DE" altLang="de-DE" sz="1600" b="1" dirty="0">
                <a:latin typeface="Verdana" panose="020B0604030504040204" pitchFamily="34" charset="0"/>
                <a:ea typeface="Verdana" panose="020B0604030504040204" pitchFamily="34" charset="0"/>
              </a:rPr>
              <a:t>fachlicher Bereich</a:t>
            </a:r>
          </a:p>
        </p:txBody>
      </p:sp>
      <p:sp>
        <p:nvSpPr>
          <p:cNvPr id="12" name="Rectangle 4"/>
          <p:cNvSpPr>
            <a:spLocks noChangeArrowheads="1"/>
          </p:cNvSpPr>
          <p:nvPr/>
        </p:nvSpPr>
        <p:spPr bwMode="auto">
          <a:xfrm>
            <a:off x="7865015" y="1596911"/>
            <a:ext cx="244961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1000" indent="-3810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de-DE" altLang="de-DE" sz="1600" b="1" dirty="0">
                <a:latin typeface="Verdana" panose="020B0604030504040204" pitchFamily="34" charset="0"/>
                <a:ea typeface="Verdana" panose="020B0604030504040204" pitchFamily="34" charset="0"/>
              </a:rPr>
              <a:t>schulpraktischer Bereich</a:t>
            </a:r>
          </a:p>
          <a:p>
            <a:pPr eaLnBrk="1" hangingPunct="1">
              <a:spcBef>
                <a:spcPct val="20000"/>
              </a:spcBef>
            </a:pPr>
            <a:endParaRPr lang="de-DE" altLang="de-DE" sz="2400" b="1" dirty="0">
              <a:latin typeface="Arial" panose="020B0604020202020204" pitchFamily="34" charset="0"/>
            </a:endParaRPr>
          </a:p>
          <a:p>
            <a:pPr eaLnBrk="1" hangingPunct="1">
              <a:spcBef>
                <a:spcPct val="20000"/>
              </a:spcBef>
            </a:pPr>
            <a:endParaRPr lang="de-DE" altLang="de-DE" sz="1600" dirty="0">
              <a:latin typeface="Arial" panose="020B0604020202020204" pitchFamily="34" charset="0"/>
            </a:endParaRPr>
          </a:p>
          <a:p>
            <a:pPr eaLnBrk="1" hangingPunct="1">
              <a:spcBef>
                <a:spcPct val="20000"/>
              </a:spcBef>
              <a:buFontTx/>
              <a:buChar char="•"/>
            </a:pPr>
            <a:endParaRPr lang="de-DE" altLang="de-DE" sz="1600" dirty="0">
              <a:latin typeface="Arial" panose="020B0604020202020204" pitchFamily="34" charset="0"/>
            </a:endParaRPr>
          </a:p>
          <a:p>
            <a:pPr eaLnBrk="1" hangingPunct="1">
              <a:spcBef>
                <a:spcPct val="20000"/>
              </a:spcBef>
              <a:buFontTx/>
              <a:buChar char="•"/>
            </a:pPr>
            <a:endParaRPr lang="de-DE" altLang="de-DE" sz="1600" dirty="0">
              <a:latin typeface="Arial" panose="020B0604020202020204" pitchFamily="34" charset="0"/>
            </a:endParaRPr>
          </a:p>
        </p:txBody>
      </p:sp>
      <p:sp>
        <p:nvSpPr>
          <p:cNvPr id="13" name="Text Box 6"/>
          <p:cNvSpPr txBox="1">
            <a:spLocks noChangeArrowheads="1"/>
          </p:cNvSpPr>
          <p:nvPr/>
        </p:nvSpPr>
        <p:spPr bwMode="auto">
          <a:xfrm>
            <a:off x="1692276" y="2198689"/>
            <a:ext cx="2787445" cy="27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5000"/>
              </a:lnSpc>
              <a:spcBef>
                <a:spcPct val="50000"/>
              </a:spcBef>
              <a:buFontTx/>
              <a:buChar char="•"/>
            </a:pPr>
            <a:r>
              <a:rPr lang="de-DE" altLang="de-DE" sz="1600" dirty="0">
                <a:latin typeface="Verdana" panose="020B0604030504040204" pitchFamily="34" charset="0"/>
                <a:ea typeface="Verdana" panose="020B0604030504040204" pitchFamily="34" charset="0"/>
              </a:rPr>
              <a:t>Erziehungswissenschaft</a:t>
            </a:r>
          </a:p>
          <a:p>
            <a:pPr eaLnBrk="1" hangingPunct="1">
              <a:lnSpc>
                <a:spcPct val="115000"/>
              </a:lnSpc>
              <a:spcBef>
                <a:spcPct val="50000"/>
              </a:spcBef>
              <a:buFontTx/>
              <a:buChar char="•"/>
            </a:pPr>
            <a:r>
              <a:rPr lang="de-DE" altLang="de-DE" sz="1600" dirty="0">
                <a:latin typeface="Verdana" panose="020B0604030504040204" pitchFamily="34" charset="0"/>
                <a:ea typeface="Verdana" panose="020B0604030504040204" pitchFamily="34" charset="0"/>
              </a:rPr>
              <a:t>Psychologie und Soziologie</a:t>
            </a:r>
          </a:p>
          <a:p>
            <a:pPr eaLnBrk="1" hangingPunct="1">
              <a:lnSpc>
                <a:spcPct val="115000"/>
              </a:lnSpc>
              <a:spcBef>
                <a:spcPct val="50000"/>
              </a:spcBef>
              <a:buFontTx/>
              <a:buChar char="•"/>
            </a:pPr>
            <a:r>
              <a:rPr lang="de-DE" altLang="de-DE" sz="1600" dirty="0">
                <a:latin typeface="Verdana" panose="020B0604030504040204" pitchFamily="34" charset="0"/>
                <a:ea typeface="Verdana" panose="020B0604030504040204" pitchFamily="34" charset="0"/>
              </a:rPr>
              <a:t>Grundfragen der Bildung</a:t>
            </a:r>
            <a:br>
              <a:rPr lang="de-DE" altLang="de-DE" sz="1600" dirty="0">
                <a:latin typeface="Verdana" panose="020B0604030504040204" pitchFamily="34" charset="0"/>
                <a:ea typeface="Verdana" panose="020B0604030504040204" pitchFamily="34" charset="0"/>
              </a:rPr>
            </a:br>
            <a:r>
              <a:rPr lang="de-DE" altLang="de-DE" sz="1400" dirty="0">
                <a:latin typeface="Verdana" panose="020B0604030504040204" pitchFamily="34" charset="0"/>
                <a:ea typeface="Verdana" panose="020B0604030504040204" pitchFamily="34" charset="0"/>
              </a:rPr>
              <a:t>(theologische, ethische, philosophische und politikwissenschaftliche Grundfragen der Bildung) </a:t>
            </a:r>
          </a:p>
        </p:txBody>
      </p:sp>
      <p:sp>
        <p:nvSpPr>
          <p:cNvPr id="14" name="Text Box 6"/>
          <p:cNvSpPr txBox="1">
            <a:spLocks noChangeArrowheads="1"/>
          </p:cNvSpPr>
          <p:nvPr/>
        </p:nvSpPr>
        <p:spPr bwMode="auto">
          <a:xfrm>
            <a:off x="4689475" y="2205039"/>
            <a:ext cx="25209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Fachwissenschaft</a:t>
            </a:r>
            <a:br>
              <a:rPr lang="de-DE" altLang="de-DE" sz="1600" dirty="0">
                <a:latin typeface="Verdana" panose="020B0604030504040204" pitchFamily="34" charset="0"/>
                <a:ea typeface="Verdana" panose="020B0604030504040204" pitchFamily="34" charset="0"/>
              </a:rPr>
            </a:br>
            <a:endParaRPr lang="de-DE" altLang="de-DE" sz="1600" dirty="0">
              <a:latin typeface="Verdana" panose="020B0604030504040204" pitchFamily="34" charset="0"/>
              <a:ea typeface="Verdana" panose="020B0604030504040204" pitchFamily="34" charset="0"/>
            </a:endParaRPr>
          </a:p>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Fachdidaktik</a:t>
            </a:r>
            <a:br>
              <a:rPr lang="de-DE" altLang="de-DE" sz="1600" dirty="0">
                <a:latin typeface="Verdana" panose="020B0604030504040204" pitchFamily="34" charset="0"/>
                <a:ea typeface="Verdana" panose="020B0604030504040204" pitchFamily="34" charset="0"/>
              </a:rPr>
            </a:br>
            <a:endParaRPr lang="de-DE" altLang="de-DE" sz="1600" dirty="0">
              <a:latin typeface="Verdana" panose="020B0604030504040204" pitchFamily="34" charset="0"/>
              <a:ea typeface="Verdana" panose="020B0604030504040204" pitchFamily="34" charset="0"/>
            </a:endParaRPr>
          </a:p>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Methodik</a:t>
            </a:r>
          </a:p>
        </p:txBody>
      </p:sp>
      <p:sp>
        <p:nvSpPr>
          <p:cNvPr id="15" name="Text Box 6"/>
          <p:cNvSpPr txBox="1">
            <a:spLocks noChangeArrowheads="1"/>
          </p:cNvSpPr>
          <p:nvPr/>
        </p:nvSpPr>
        <p:spPr bwMode="auto">
          <a:xfrm>
            <a:off x="7754990" y="2222087"/>
            <a:ext cx="281781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Einführungspraktikum</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3 Wochen</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im 1./2. Semester</a:t>
            </a:r>
          </a:p>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Integriertes </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Semesterpraktikum</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ca. 14 Wochen</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in der Mitte d. Studiums</a:t>
            </a:r>
          </a:p>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Weitere Praktika</a:t>
            </a:r>
          </a:p>
          <a:p>
            <a:pPr eaLnBrk="1" hangingPunct="1">
              <a:spcBef>
                <a:spcPct val="50000"/>
              </a:spcBef>
              <a:buFontTx/>
              <a:buChar char="•"/>
            </a:pPr>
            <a:r>
              <a:rPr lang="de-DE" altLang="de-DE" sz="1600" dirty="0">
                <a:latin typeface="Verdana" panose="020B0604030504040204" pitchFamily="34" charset="0"/>
                <a:ea typeface="Verdana" panose="020B0604030504040204" pitchFamily="34" charset="0"/>
              </a:rPr>
              <a:t>Bei Sonderpädagogik</a:t>
            </a:r>
            <a:br>
              <a:rPr lang="de-DE" altLang="de-DE" sz="1600" dirty="0">
                <a:latin typeface="Verdana" panose="020B0604030504040204" pitchFamily="34" charset="0"/>
                <a:ea typeface="Verdana" panose="020B0604030504040204" pitchFamily="34" charset="0"/>
              </a:rPr>
            </a:br>
            <a:r>
              <a:rPr lang="de-DE" altLang="de-DE" sz="1600" dirty="0">
                <a:latin typeface="Verdana" panose="020B0604030504040204" pitchFamily="34" charset="0"/>
                <a:ea typeface="Verdana" panose="020B0604030504040204" pitchFamily="34" charset="0"/>
              </a:rPr>
              <a:t>zusätzliches Blockpraktikum 3 Wochen</a:t>
            </a:r>
          </a:p>
        </p:txBody>
      </p:sp>
    </p:spTree>
    <p:extLst>
      <p:ext uri="{BB962C8B-B14F-4D97-AF65-F5344CB8AC3E}">
        <p14:creationId xmlns:p14="http://schemas.microsoft.com/office/powerpoint/2010/main" val="263398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latin typeface="Verdana" panose="020B0604030504040204" pitchFamily="34" charset="0"/>
                <a:ea typeface="Verdana" panose="020B0604030504040204" pitchFamily="34" charset="0"/>
              </a:rPr>
              <a:t>Lehramt Grundschule – </a:t>
            </a:r>
            <a:br>
              <a:rPr lang="de-DE" sz="3600" dirty="0">
                <a:latin typeface="Verdana" panose="020B0604030504040204" pitchFamily="34" charset="0"/>
                <a:ea typeface="Verdana" panose="020B0604030504040204" pitchFamily="34" charset="0"/>
              </a:rPr>
            </a:br>
            <a:r>
              <a:rPr lang="de-DE" sz="3600" dirty="0">
                <a:latin typeface="Verdana" panose="020B0604030504040204" pitchFamily="34" charset="0"/>
                <a:ea typeface="Verdana" panose="020B0604030504040204" pitchFamily="34" charset="0"/>
              </a:rPr>
              <a:t>				#Fächer und Kombinationen</a:t>
            </a:r>
            <a:r>
              <a:rPr lang="de-DE" b="1" dirty="0"/>
              <a:t/>
            </a:r>
            <a:br>
              <a:rPr lang="de-DE" b="1" dirty="0"/>
            </a:br>
            <a:endParaRPr lang="de-DE" dirty="0"/>
          </a:p>
        </p:txBody>
      </p:sp>
      <p:sp>
        <p:nvSpPr>
          <p:cNvPr id="3" name="Inhaltsplatzhalter 2"/>
          <p:cNvSpPr>
            <a:spLocks noGrp="1"/>
          </p:cNvSpPr>
          <p:nvPr>
            <p:ph idx="1"/>
          </p:nvPr>
        </p:nvSpPr>
        <p:spPr>
          <a:xfrm>
            <a:off x="838200" y="1690688"/>
            <a:ext cx="7760516" cy="4351338"/>
          </a:xfrm>
        </p:spPr>
        <p:txBody>
          <a:bodyPr/>
          <a:lstStyle/>
          <a:p>
            <a:r>
              <a:rPr lang="de-DE" sz="1600" dirty="0">
                <a:latin typeface="Verdana" panose="020B0604030504040204" pitchFamily="34" charset="0"/>
                <a:ea typeface="Verdana" panose="020B0604030504040204" pitchFamily="34" charset="0"/>
              </a:rPr>
              <a:t>Das Studium umfasst die Grundbildung in Deutsch oder Mathematik, zwei Fächer, wobei eines Deutsch oder Mathematik sein muss, außerdem Studienanteile in Deutsch als Zweitsprache, Bildungswissenschaften und schulpraktische Studien.</a:t>
            </a:r>
          </a:p>
          <a:p>
            <a:r>
              <a:rPr lang="de-DE" sz="1600" dirty="0">
                <a:latin typeface="Verdana" panose="020B0604030504040204" pitchFamily="34" charset="0"/>
                <a:ea typeface="Verdana" panose="020B0604030504040204" pitchFamily="34" charset="0"/>
              </a:rPr>
              <a:t>Als </a:t>
            </a:r>
            <a:r>
              <a:rPr lang="de-DE" sz="1600" b="1" dirty="0">
                <a:latin typeface="Verdana" panose="020B0604030504040204" pitchFamily="34" charset="0"/>
                <a:ea typeface="Verdana" panose="020B0604030504040204" pitchFamily="34" charset="0"/>
              </a:rPr>
              <a:t>zweites Fach</a:t>
            </a:r>
            <a:r>
              <a:rPr lang="de-DE" sz="1600" dirty="0">
                <a:latin typeface="Verdana" panose="020B0604030504040204" pitchFamily="34" charset="0"/>
                <a:ea typeface="Verdana" panose="020B0604030504040204" pitchFamily="34" charset="0"/>
              </a:rPr>
              <a:t> kann gewählt werden: Englisch, Ev., </a:t>
            </a:r>
            <a:r>
              <a:rPr lang="de-DE" sz="1600" dirty="0" err="1">
                <a:latin typeface="Verdana" panose="020B0604030504040204" pitchFamily="34" charset="0"/>
                <a:ea typeface="Verdana" panose="020B0604030504040204" pitchFamily="34" charset="0"/>
              </a:rPr>
              <a:t>Isl</a:t>
            </a:r>
            <a:r>
              <a:rPr lang="de-DE" sz="1600" dirty="0">
                <a:latin typeface="Verdana" panose="020B0604030504040204" pitchFamily="34" charset="0"/>
                <a:ea typeface="Verdana" panose="020B0604030504040204" pitchFamily="34" charset="0"/>
              </a:rPr>
              <a:t>. &amp; Kath.  Theologie, Französisch, Kunst, Musik, naturwissenschaftlich-technischer Sachunterricht (mit Schwerpunkt in Alltagskultur und Gesundheit, Biologie, Chemie, Physik oder Technik), sozialwissenschaftlicher Sachunterricht (mit Schwerpunkt in Geographie, Geschichte, Politikwissenschaft oder Wirtschaftswissenschaft) oder Sport.</a:t>
            </a:r>
          </a:p>
          <a:p>
            <a:r>
              <a:rPr lang="de-DE" sz="1600" dirty="0">
                <a:latin typeface="Verdana" panose="020B0604030504040204" pitchFamily="34" charset="0"/>
                <a:ea typeface="Verdana" panose="020B0604030504040204" pitchFamily="34" charset="0"/>
              </a:rPr>
              <a:t>Das Studium von Fächern im abweichenden Umfang bietet die Möglichkeit zusätzliche fachliche und fachdidaktische Inhalte zu erwerben. Das Studium eines Fachs im abweichenden Umfang wird durch ein Hochschulzertifikat bescheinigt. </a:t>
            </a:r>
            <a:r>
              <a:rPr lang="de-DE" sz="1600" b="1" dirty="0">
                <a:latin typeface="Verdana" panose="020B0604030504040204" pitchFamily="34" charset="0"/>
                <a:ea typeface="Verdana" panose="020B0604030504040204" pitchFamily="34" charset="0"/>
              </a:rPr>
              <a:t>Es ist damit aber keinerlei Lehrberechtigung im jeweiligen Fach verbunden.</a:t>
            </a:r>
            <a:endParaRPr lang="de-DE" sz="1600" dirty="0">
              <a:latin typeface="Verdana" panose="020B0604030504040204" pitchFamily="34" charset="0"/>
              <a:ea typeface="Verdana" panose="020B060403050404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7280" y="3595982"/>
            <a:ext cx="2998464" cy="1904438"/>
          </a:xfrm>
          <a:prstGeom prst="rect">
            <a:avLst/>
          </a:prstGeom>
        </p:spPr>
      </p:pic>
    </p:spTree>
    <p:extLst>
      <p:ext uri="{BB962C8B-B14F-4D97-AF65-F5344CB8AC3E}">
        <p14:creationId xmlns:p14="http://schemas.microsoft.com/office/powerpoint/2010/main" val="203095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Verdana" panose="020B0604030504040204" pitchFamily="34" charset="0"/>
                <a:ea typeface="Verdana" panose="020B0604030504040204" pitchFamily="34" charset="0"/>
              </a:rPr>
              <a:t>Lehramt Grundschule - 										   #Studiendauer</a:t>
            </a:r>
          </a:p>
        </p:txBody>
      </p:sp>
      <p:sp>
        <p:nvSpPr>
          <p:cNvPr id="3" name="Inhaltsplatzhalter 2"/>
          <p:cNvSpPr>
            <a:spLocks noGrp="1"/>
          </p:cNvSpPr>
          <p:nvPr>
            <p:ph idx="1"/>
          </p:nvPr>
        </p:nvSpPr>
        <p:spPr>
          <a:xfrm>
            <a:off x="838200" y="1889528"/>
            <a:ext cx="7516906" cy="4351338"/>
          </a:xfrm>
        </p:spPr>
        <p:txBody>
          <a:bodyPr/>
          <a:lstStyle/>
          <a:p>
            <a:pPr marL="457200" indent="-457200">
              <a:defRPr/>
            </a:pPr>
            <a:r>
              <a:rPr lang="de-DE" sz="2000" dirty="0">
                <a:latin typeface="Verdana" panose="020B0604030504040204" pitchFamily="34" charset="0"/>
                <a:ea typeface="Verdana" panose="020B0604030504040204" pitchFamily="34" charset="0"/>
              </a:rPr>
              <a:t>Bachelor-Abschluss nach einer Regelstudienzeit von sechs Semestern.</a:t>
            </a:r>
          </a:p>
          <a:p>
            <a:pPr marL="457200" indent="-457200">
              <a:defRPr/>
            </a:pPr>
            <a:r>
              <a:rPr lang="de-DE" sz="2000" dirty="0">
                <a:latin typeface="Verdana" panose="020B0604030504040204" pitchFamily="34" charset="0"/>
                <a:ea typeface="Verdana" panose="020B0604030504040204" pitchFamily="34" charset="0"/>
              </a:rPr>
              <a:t>Master: Zwei Semester Regelstudienzeit an der Hochschule. Die Semester drei und vier </a:t>
            </a:r>
            <a:r>
              <a:rPr lang="de-DE" sz="2000" dirty="0"/>
              <a:t> </a:t>
            </a:r>
            <a:r>
              <a:rPr lang="de-DE" sz="2000" dirty="0">
                <a:latin typeface="Verdana" panose="020B0604030504040204" pitchFamily="34" charset="0"/>
                <a:ea typeface="Verdana" panose="020B0604030504040204" pitchFamily="34" charset="0"/>
              </a:rPr>
              <a:t>Anrechnung von 60 ECTS aus dem Vorbereitungsdienst auf den Abschluss Master of Education.</a:t>
            </a:r>
          </a:p>
          <a:p>
            <a:pPr marL="457200" indent="-457200">
              <a:defRPr/>
            </a:pPr>
            <a:r>
              <a:rPr lang="de-DE" sz="2000" dirty="0">
                <a:latin typeface="Verdana" panose="020B0604030504040204" pitchFamily="34" charset="0"/>
                <a:ea typeface="Verdana" panose="020B0604030504040204" pitchFamily="34" charset="0"/>
              </a:rPr>
              <a:t>Start der beruflichen Tätigkeit nach erfolgreich bestandenem achtzehnmonatigem Vorbereitungsdienst (Referendariat) an einer Schule und an einem Staatlichen Seminar für Didaktik und Lehrerbildung. Die Dauer der Ausbildung beläuft sich damit auf 5,5 Jahre.</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988" y="1889528"/>
            <a:ext cx="2442828" cy="3664242"/>
          </a:xfrm>
          <a:prstGeom prst="rect">
            <a:avLst/>
          </a:prstGeom>
        </p:spPr>
      </p:pic>
    </p:spTree>
    <p:extLst>
      <p:ext uri="{BB962C8B-B14F-4D97-AF65-F5344CB8AC3E}">
        <p14:creationId xmlns:p14="http://schemas.microsoft.com/office/powerpoint/2010/main" val="15532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Verdana" panose="020B0604030504040204" pitchFamily="34" charset="0"/>
                <a:ea typeface="Verdana" panose="020B0604030504040204" pitchFamily="34" charset="0"/>
              </a:rPr>
              <a:t>Lehramt Grundschule - 									 #was wird gelernt?</a:t>
            </a:r>
          </a:p>
        </p:txBody>
      </p:sp>
      <p:sp>
        <p:nvSpPr>
          <p:cNvPr id="3" name="Inhaltsplatzhalter 2"/>
          <p:cNvSpPr>
            <a:spLocks noGrp="1"/>
          </p:cNvSpPr>
          <p:nvPr>
            <p:ph idx="1"/>
          </p:nvPr>
        </p:nvSpPr>
        <p:spPr>
          <a:xfrm>
            <a:off x="838200" y="2032963"/>
            <a:ext cx="7516906" cy="4351338"/>
          </a:xfrm>
        </p:spPr>
        <p:txBody>
          <a:bodyPr/>
          <a:lstStyle/>
          <a:p>
            <a:r>
              <a:rPr lang="de-DE" sz="2000" dirty="0">
                <a:latin typeface="Verdana" panose="020B0604030504040204" pitchFamily="34" charset="0"/>
                <a:ea typeface="Verdana" panose="020B0604030504040204" pitchFamily="34" charset="0"/>
              </a:rPr>
              <a:t>Vermittlung der Unterrichtsfächer</a:t>
            </a:r>
          </a:p>
          <a:p>
            <a:r>
              <a:rPr lang="de-DE" sz="2000" dirty="0">
                <a:latin typeface="Verdana" panose="020B0604030504040204" pitchFamily="34" charset="0"/>
                <a:ea typeface="Verdana" panose="020B0604030504040204" pitchFamily="34" charset="0"/>
              </a:rPr>
              <a:t>die Kooperation mit den Eltern</a:t>
            </a:r>
          </a:p>
          <a:p>
            <a:r>
              <a:rPr lang="de-DE" sz="2000" dirty="0">
                <a:latin typeface="Verdana" panose="020B0604030504040204" pitchFamily="34" charset="0"/>
                <a:ea typeface="Verdana" panose="020B0604030504040204" pitchFamily="34" charset="0"/>
              </a:rPr>
              <a:t>die Entwicklung der interkulturellen Kompetenz </a:t>
            </a:r>
          </a:p>
          <a:p>
            <a:r>
              <a:rPr lang="de-DE" sz="2000" dirty="0">
                <a:latin typeface="Verdana" panose="020B0604030504040204" pitchFamily="34" charset="0"/>
                <a:ea typeface="Verdana" panose="020B0604030504040204" pitchFamily="34" charset="0"/>
              </a:rPr>
              <a:t>die Entwicklung der Diagnose- und Förderkompetenz insbesondere im Hinblick auf integrative und inklusive Bildungsangebote</a:t>
            </a:r>
          </a:p>
          <a:p>
            <a:r>
              <a:rPr lang="de-DE" sz="2000" dirty="0">
                <a:latin typeface="Verdana" panose="020B0604030504040204" pitchFamily="34" charset="0"/>
                <a:ea typeface="Verdana" panose="020B0604030504040204" pitchFamily="34" charset="0"/>
              </a:rPr>
              <a:t>Medienkompetenz und – </a:t>
            </a:r>
            <a:r>
              <a:rPr lang="de-DE" sz="2000" dirty="0" err="1">
                <a:latin typeface="Verdana" panose="020B0604030504040204" pitchFamily="34" charset="0"/>
                <a:ea typeface="Verdana" panose="020B0604030504040204" pitchFamily="34" charset="0"/>
              </a:rPr>
              <a:t>erziehung</a:t>
            </a:r>
            <a:endParaRPr lang="de-DE" sz="2000" dirty="0">
              <a:latin typeface="Verdana" panose="020B0604030504040204" pitchFamily="34" charset="0"/>
              <a:ea typeface="Verdana" panose="020B0604030504040204" pitchFamily="34" charset="0"/>
            </a:endParaRPr>
          </a:p>
          <a:p>
            <a:r>
              <a:rPr lang="de-DE" sz="2000" dirty="0">
                <a:latin typeface="Verdana" panose="020B0604030504040204" pitchFamily="34" charset="0"/>
                <a:ea typeface="Verdana" panose="020B0604030504040204" pitchFamily="34" charset="0"/>
              </a:rPr>
              <a:t>Prävention</a:t>
            </a:r>
          </a:p>
          <a:p>
            <a:r>
              <a:rPr lang="de-DE" sz="2000" dirty="0">
                <a:latin typeface="Verdana" panose="020B0604030504040204" pitchFamily="34" charset="0"/>
                <a:ea typeface="Verdana" panose="020B0604030504040204" pitchFamily="34" charset="0"/>
              </a:rPr>
              <a:t>Fähigkeit zur Teamarbeit</a:t>
            </a:r>
            <a:r>
              <a:rPr lang="de-DE" sz="2000" dirty="0"/>
              <a:t/>
            </a:r>
            <a:br>
              <a:rPr lang="de-DE" sz="2000" dirty="0"/>
            </a:br>
            <a:r>
              <a:rPr lang="de-DE" sz="2000" dirty="0"/>
              <a:t> </a:t>
            </a:r>
          </a:p>
          <a:p>
            <a:pPr marL="457200" indent="-457200">
              <a:defRPr/>
            </a:pPr>
            <a:endParaRPr lang="de-DE" sz="2000" dirty="0">
              <a:latin typeface="Verdana" panose="020B0604030504040204" pitchFamily="34" charset="0"/>
              <a:ea typeface="Verdana" panose="020B0604030504040204"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678" y="3191436"/>
            <a:ext cx="3301271" cy="2186542"/>
          </a:xfrm>
          <a:prstGeom prst="rect">
            <a:avLst/>
          </a:prstGeom>
        </p:spPr>
      </p:pic>
    </p:spTree>
    <p:extLst>
      <p:ext uri="{BB962C8B-B14F-4D97-AF65-F5344CB8AC3E}">
        <p14:creationId xmlns:p14="http://schemas.microsoft.com/office/powerpoint/2010/main" val="38661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Breitbild</PresentationFormat>
  <Paragraphs>245</Paragraphs>
  <Slides>21</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vt:i4>
      </vt:variant>
    </vt:vector>
  </HeadingPairs>
  <TitlesOfParts>
    <vt:vector size="31" baseType="lpstr">
      <vt:lpstr>Aptos</vt:lpstr>
      <vt:lpstr>Arial</vt:lpstr>
      <vt:lpstr>Calibri</vt:lpstr>
      <vt:lpstr>Calibri Light</vt:lpstr>
      <vt:lpstr>Source Sans Pro ExtraLight</vt:lpstr>
      <vt:lpstr>Source Sans Pro Semibold</vt:lpstr>
      <vt:lpstr>Verdana</vt:lpstr>
      <vt:lpstr>Verdana </vt:lpstr>
      <vt:lpstr>Wingdings</vt:lpstr>
      <vt:lpstr>Office</vt:lpstr>
      <vt:lpstr>PowerPoint-Präsentation</vt:lpstr>
      <vt:lpstr>Lehramtsstudium in Baden-Württemberg          #lieberlehramt </vt:lpstr>
      <vt:lpstr>Lehramtsstudium in Baden-Württemberg        </vt:lpstr>
      <vt:lpstr>Lehramtsstudium in Baden-Württemberg           #Arbeitsteilung</vt:lpstr>
      <vt:lpstr>Der Weg ins Lehramt              #Ausbildungsphasen</vt:lpstr>
      <vt:lpstr>Grundstruktur der Studiengänge - Lehramt Grundschule, Sekundarstufe I &amp; Sonderpädagogik</vt:lpstr>
      <vt:lpstr>Lehramt Grundschule –      #Fächer und Kombinationen </vt:lpstr>
      <vt:lpstr>Lehramt Grundschule -              #Studiendauer</vt:lpstr>
      <vt:lpstr>Lehramt Grundschule -           #was wird gelernt?</vt:lpstr>
      <vt:lpstr>Lehramt Sekundarstufe I  (Werkrealschule, Realschule, Gemeinschaftsschule &amp; Förderschulen)  Studienablauf </vt:lpstr>
      <vt:lpstr>Lehramt Sekundarstufe I  (Werkrealschule, Realschule, Gemeinschaftsschule &amp; Förderschulen)  Studienaufbau </vt:lpstr>
      <vt:lpstr>Lehramt Sonderpädagogik  </vt:lpstr>
      <vt:lpstr>B.A. Sonderpädagogik  (Bezug Lehramt Sonderpädagogik)</vt:lpstr>
      <vt:lpstr>Lehramt Gymnasium               </vt:lpstr>
      <vt:lpstr>Lehramt Gymnasium # Fächerspektrum   </vt:lpstr>
      <vt:lpstr>Lehramt Gymnasium #Aufbau     </vt:lpstr>
      <vt:lpstr>Lehramt Gymnasium  #Schools of Education/Zentren für Lehrerbildung   </vt:lpstr>
      <vt:lpstr>PowerPoint-Präsentation</vt:lpstr>
      <vt:lpstr>Logos</vt:lpstr>
      <vt:lpstr>Bilder</vt:lpstr>
      <vt:lpstr>Bilder</vt:lpstr>
    </vt:vector>
  </TitlesOfParts>
  <Company>HdM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Funke Annica</dc:creator>
  <cp:lastModifiedBy>Wienand</cp:lastModifiedBy>
  <cp:revision>74</cp:revision>
  <dcterms:created xsi:type="dcterms:W3CDTF">2023-12-04T09:59:12Z</dcterms:created>
  <dcterms:modified xsi:type="dcterms:W3CDTF">2024-02-28T13:57:34Z</dcterms:modified>
</cp:coreProperties>
</file>