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305" r:id="rId5"/>
    <p:sldId id="270" r:id="rId6"/>
    <p:sldId id="271" r:id="rId7"/>
    <p:sldId id="302" r:id="rId8"/>
    <p:sldId id="303" r:id="rId9"/>
    <p:sldId id="304" r:id="rId10"/>
    <p:sldId id="306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B3223C1-85E2-40BC-AF2F-98559569102E}">
          <p14:sldIdLst>
            <p14:sldId id="261"/>
            <p14:sldId id="262"/>
            <p14:sldId id="263"/>
            <p14:sldId id="305"/>
            <p14:sldId id="270"/>
            <p14:sldId id="271"/>
            <p14:sldId id="302"/>
            <p14:sldId id="303"/>
            <p14:sldId id="304"/>
            <p14:sldId id="306"/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Abschnitt ohne Titel" id="{733AA4F6-D907-42E5-8926-61F324BFBF8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823"/>
    <a:srgbClr val="152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754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72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6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91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>
            <a:off x="2488023" y="6273818"/>
            <a:ext cx="706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6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>
            <a:off x="3520867" y="6273818"/>
            <a:ext cx="59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6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520867" y="6273818"/>
            <a:ext cx="59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4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3520867" y="6273818"/>
            <a:ext cx="59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9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3520867" y="6273818"/>
            <a:ext cx="59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 userDrawn="1"/>
        </p:nvSpPr>
        <p:spPr>
          <a:xfrm>
            <a:off x="3520867" y="6273818"/>
            <a:ext cx="59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9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520867" y="6273818"/>
            <a:ext cx="59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7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26.02.2024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520867" y="6273818"/>
            <a:ext cx="59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4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12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medizinische-fakultaet-hd.uni-heidelberg.de/studium-lehre/studium/medizi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175" b="29832"/>
          <a:stretch/>
        </p:blipFill>
        <p:spPr>
          <a:xfrm>
            <a:off x="0" y="0"/>
            <a:ext cx="12192000" cy="696350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5002823"/>
            <a:ext cx="12192000" cy="1960685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83" y="5175127"/>
            <a:ext cx="1474894" cy="157553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55077" y="5196254"/>
            <a:ext cx="84193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F7A823"/>
                </a:solidFill>
                <a:latin typeface="Verdana "/>
              </a:rPr>
              <a:t>Willkommen zum Online-Aktionstag</a:t>
            </a:r>
          </a:p>
          <a:p>
            <a:endParaRPr lang="de-DE" sz="3000" b="1" dirty="0">
              <a:solidFill>
                <a:schemeClr val="bg1"/>
              </a:solidFill>
              <a:latin typeface="Verdana "/>
            </a:endParaRPr>
          </a:p>
          <a:p>
            <a:r>
              <a:rPr lang="de-DE" sz="3000" b="1" dirty="0">
                <a:solidFill>
                  <a:schemeClr val="bg1"/>
                </a:solidFill>
                <a:latin typeface="Verdana "/>
              </a:rPr>
              <a:t>„Medizin und Alternativen“ </a:t>
            </a:r>
          </a:p>
        </p:txBody>
      </p:sp>
    </p:spTree>
    <p:extLst>
      <p:ext uri="{BB962C8B-B14F-4D97-AF65-F5344CB8AC3E}">
        <p14:creationId xmlns:p14="http://schemas.microsoft.com/office/powerpoint/2010/main" val="2125179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A382F-0930-4672-B104-100EC87B1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Mehr Informationen zum Studium und zur Bewerbung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3A0EA3-9A03-4449-8691-254EB2048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https://www.medizinische-fakultaet-hd.uni-heidelberg.de/studium-lehre/studium/medizin</a:t>
            </a:r>
            <a:endParaRPr lang="de-DE" dirty="0"/>
          </a:p>
          <a:p>
            <a:endParaRPr lang="de-DE" dirty="0"/>
          </a:p>
          <a:p>
            <a:r>
              <a:rPr lang="de-DE" dirty="0"/>
              <a:t>HEIPOD</a:t>
            </a:r>
          </a:p>
          <a:p>
            <a:pPr marL="0" indent="0">
              <a:buNone/>
            </a:pPr>
            <a:r>
              <a:rPr lang="de-DE" dirty="0"/>
              <a:t>	Folge 30: WIE WÄR'S MIT... MEDIZIN?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sz="3200" dirty="0"/>
              <a:t>E-Mail an: Susanne.nuetzenadel@med.uni-heidelberg.de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7CE7A07-1D7E-48DD-AF03-5907B96076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636" y="2539999"/>
            <a:ext cx="2680856" cy="268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842EC-6C7B-4774-869A-24439175B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Optometrie (Hochschule Aalen)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E8CC2F-51B8-4B54-B242-99E4AF416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80" y="3427712"/>
            <a:ext cx="12024220" cy="2296634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dirty="0"/>
              <a:t>Wahl zwischen </a:t>
            </a:r>
            <a:r>
              <a:rPr lang="de-DE" sz="2000" b="1" dirty="0"/>
              <a:t>Augenoptik/Optometrie </a:t>
            </a:r>
            <a:r>
              <a:rPr lang="de-DE" sz="2000" dirty="0"/>
              <a:t>oder </a:t>
            </a:r>
            <a:r>
              <a:rPr lang="de-DE" sz="2000" b="1" dirty="0"/>
              <a:t>Klinische Optometrie</a:t>
            </a:r>
          </a:p>
          <a:p>
            <a:r>
              <a:rPr lang="de-DE" sz="2000" b="1" dirty="0"/>
              <a:t>Beginn: </a:t>
            </a:r>
            <a:r>
              <a:rPr lang="de-DE" sz="2000" dirty="0"/>
              <a:t>immer zum Wintersemester</a:t>
            </a:r>
            <a:endParaRPr lang="de-DE" sz="2000" b="1" dirty="0"/>
          </a:p>
          <a:p>
            <a:r>
              <a:rPr lang="de-DE" sz="2000" b="1" dirty="0"/>
              <a:t>Zulassungsvoraussetzungen</a:t>
            </a:r>
            <a:r>
              <a:rPr lang="de-DE" sz="2000" dirty="0"/>
              <a:t>: Kein NC, keine Vorkenntnisse oder Vorpraktika nötig</a:t>
            </a:r>
          </a:p>
          <a:p>
            <a:r>
              <a:rPr lang="de-DE" sz="2000" b="1" dirty="0"/>
              <a:t>Deine Interessen</a:t>
            </a:r>
            <a:r>
              <a:rPr lang="de-DE" sz="2000" dirty="0"/>
              <a:t>: Umgang mit Menschen bzw. </a:t>
            </a:r>
            <a:r>
              <a:rPr lang="de-DE" sz="2000" dirty="0" err="1"/>
              <a:t>Patient:innen</a:t>
            </a:r>
            <a:r>
              <a:rPr lang="de-DE" sz="2000" dirty="0"/>
              <a:t>, medizinische und naturwissenschaftliche Inhalte mit Spezialisierung auf unser Sehorgan, Technik</a:t>
            </a:r>
          </a:p>
          <a:p>
            <a:r>
              <a:rPr lang="de-DE" sz="2000" b="1" dirty="0"/>
              <a:t>Dauer</a:t>
            </a:r>
            <a:r>
              <a:rPr lang="de-DE" sz="2000" dirty="0"/>
              <a:t>: 7 Semester (inkl. Praxissemester)</a:t>
            </a:r>
          </a:p>
          <a:p>
            <a:r>
              <a:rPr lang="de-DE" sz="2000" b="1" dirty="0"/>
              <a:t>Berufsoptionen</a:t>
            </a:r>
            <a:r>
              <a:rPr lang="de-DE" sz="2000" dirty="0"/>
              <a:t>: Augenärztliche Praxen, Laserkliniken, Krankenhäuser, Kontaktlinsenindustrie, Brillengeschäft </a:t>
            </a:r>
            <a:r>
              <a:rPr lang="de-DE" sz="2000" dirty="0" err="1"/>
              <a:t>uvm</a:t>
            </a:r>
            <a:r>
              <a:rPr lang="de-DE" sz="2000" dirty="0"/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C4E4EC-9F3D-48F0-9851-E14467103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49" y="1132367"/>
            <a:ext cx="3444950" cy="229663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AD0C573-7BA2-470C-A72F-42CBBC652B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332" y="1132366"/>
            <a:ext cx="3444950" cy="22966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5B1B2E7-99D3-4D62-B62F-09F2DEBF25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971" y="1132366"/>
            <a:ext cx="3442696" cy="229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8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033BC-E974-48B8-8A89-47B8FC6C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6996" cy="1325563"/>
          </a:xfrm>
        </p:spPr>
        <p:txBody>
          <a:bodyPr/>
          <a:lstStyle/>
          <a:p>
            <a:r>
              <a:rPr lang="de-DE" dirty="0"/>
              <a:t>Audiologie und Hörakustik (Hochschule Aalen)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0E3959F-C335-4718-B881-0CCF0AD1D9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223" y="1176174"/>
            <a:ext cx="3444950" cy="229686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BB61CF0-2349-42EA-B1B7-7B5617D19C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38" y="1176174"/>
            <a:ext cx="3445298" cy="229686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4E1E227-F46F-46BE-A151-6DA94EB4FE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666" y="1176174"/>
            <a:ext cx="3444950" cy="2296907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ED1D882-0CD8-4C47-84D6-C76A9DCA1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58" y="3595103"/>
            <a:ext cx="11169242" cy="2296634"/>
          </a:xfrm>
        </p:spPr>
        <p:txBody>
          <a:bodyPr/>
          <a:lstStyle/>
          <a:p>
            <a:r>
              <a:rPr lang="de-DE" sz="2000" b="1" dirty="0"/>
              <a:t>Beginn: </a:t>
            </a:r>
            <a:r>
              <a:rPr lang="de-DE" sz="2000" dirty="0"/>
              <a:t>immer zum Wintersemester</a:t>
            </a:r>
            <a:endParaRPr lang="de-DE" sz="2000" b="1" dirty="0"/>
          </a:p>
          <a:p>
            <a:r>
              <a:rPr lang="de-DE" sz="2000" b="1" dirty="0"/>
              <a:t>Zulassungsvoraussetzungen</a:t>
            </a:r>
            <a:r>
              <a:rPr lang="de-DE" sz="2000" dirty="0"/>
              <a:t>: Kein NC, keine Vorkenntnisse oder Vorpraktika nötig</a:t>
            </a:r>
          </a:p>
          <a:p>
            <a:r>
              <a:rPr lang="de-DE" sz="2000" b="1" dirty="0"/>
              <a:t>Deine Interessen</a:t>
            </a:r>
            <a:r>
              <a:rPr lang="de-DE" sz="2000" dirty="0"/>
              <a:t>: Umgang mit Menschen bzw. </a:t>
            </a:r>
            <a:r>
              <a:rPr lang="de-DE" sz="2000" dirty="0" err="1"/>
              <a:t>Patient:innen</a:t>
            </a:r>
            <a:r>
              <a:rPr lang="de-DE" sz="2000" dirty="0"/>
              <a:t>, medizinische und naturwissenschaftliche Inhalte mit Spezialisierung auf unser Hörorgan, Technik</a:t>
            </a:r>
          </a:p>
          <a:p>
            <a:r>
              <a:rPr lang="de-DE" sz="2000" b="1" dirty="0"/>
              <a:t>Dauer</a:t>
            </a:r>
            <a:r>
              <a:rPr lang="de-DE" sz="2000" dirty="0"/>
              <a:t>: 7 Semester (inkl. Praxissemester)</a:t>
            </a:r>
          </a:p>
          <a:p>
            <a:r>
              <a:rPr lang="de-DE" sz="2000" b="1" dirty="0"/>
              <a:t>Berufsoptionen: </a:t>
            </a:r>
            <a:r>
              <a:rPr lang="de-DE" sz="2000" dirty="0"/>
              <a:t>Automobilindustrie, audiologische Industrie, Krankenhäuser, Hörakustikfachgeschäfte </a:t>
            </a:r>
            <a:r>
              <a:rPr lang="de-DE" sz="2000" dirty="0" err="1"/>
              <a:t>uvm</a:t>
            </a:r>
            <a:r>
              <a:rPr lang="de-D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403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AFD2F-A2F3-4F85-BABD-53F8D920E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86019" cy="1325563"/>
          </a:xfrm>
        </p:spPr>
        <p:txBody>
          <a:bodyPr/>
          <a:lstStyle/>
          <a:p>
            <a:r>
              <a:rPr lang="de-DE" dirty="0"/>
              <a:t>Digital Health Management (Hochschule Aalen)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BB60F952-E073-4A02-A114-CAA9CA546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80" y="3595103"/>
            <a:ext cx="11186020" cy="2296634"/>
          </a:xfrm>
        </p:spPr>
        <p:txBody>
          <a:bodyPr/>
          <a:lstStyle/>
          <a:p>
            <a:r>
              <a:rPr lang="de-DE" sz="2000" b="1" dirty="0"/>
              <a:t>Beginn: </a:t>
            </a:r>
            <a:r>
              <a:rPr lang="de-DE" sz="2000" dirty="0"/>
              <a:t>immer zum Wintersemester</a:t>
            </a:r>
            <a:endParaRPr lang="de-DE" sz="2000" b="1" dirty="0"/>
          </a:p>
          <a:p>
            <a:r>
              <a:rPr lang="de-DE" sz="2000" b="1" dirty="0"/>
              <a:t>Zulassungsvoraussetzungen</a:t>
            </a:r>
            <a:r>
              <a:rPr lang="de-DE" sz="2000" dirty="0"/>
              <a:t>: Kein NC, keine Vorkenntnisse oder Vorpraktika nötig</a:t>
            </a:r>
          </a:p>
          <a:p>
            <a:r>
              <a:rPr lang="de-DE" sz="2000" b="1" dirty="0"/>
              <a:t>Deine Interessen</a:t>
            </a:r>
            <a:r>
              <a:rPr lang="de-DE" sz="2000" dirty="0"/>
              <a:t>: Medizin, allgemeine gesundheitswissenschaftliche Themen, Informatik, Management/BWL, Technik</a:t>
            </a:r>
          </a:p>
          <a:p>
            <a:r>
              <a:rPr lang="de-DE" sz="2000" b="1" dirty="0"/>
              <a:t>Dauer</a:t>
            </a:r>
            <a:r>
              <a:rPr lang="de-DE" sz="2000" dirty="0"/>
              <a:t>: 7 Semester (inkl. Praxissemester)</a:t>
            </a:r>
          </a:p>
          <a:p>
            <a:r>
              <a:rPr lang="de-DE" sz="2000" b="1" dirty="0"/>
              <a:t>Berufsoptionen: </a:t>
            </a:r>
            <a:r>
              <a:rPr lang="de-DE" sz="2000" dirty="0"/>
              <a:t>Softwarefirmen, Krankenhäuser, Krankenkassen, Arztpraxen, Gesundheits-/ Pharmaindustrie </a:t>
            </a:r>
            <a:r>
              <a:rPr lang="de-DE" sz="2000" dirty="0" err="1"/>
              <a:t>uvm</a:t>
            </a:r>
            <a:r>
              <a:rPr lang="de-DE" sz="2000" dirty="0"/>
              <a:t>.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F517800-D070-4DA9-B345-09A683BB79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43" y="1099786"/>
            <a:ext cx="3494151" cy="232921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39524FC-94E8-41F8-9D11-EC75EAFA8F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791" y="1099786"/>
            <a:ext cx="3493820" cy="232921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BD585C0-8098-4996-ABAE-D811D97F10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908" y="1099786"/>
            <a:ext cx="3493822" cy="23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79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88C79-95A7-4C35-8324-F65BB988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Gesundheitsmanagement (Hochschule Aalen)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EE2B59-3F2A-49FF-AE15-004648E4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192" y="3429000"/>
            <a:ext cx="10442608" cy="2823377"/>
          </a:xfrm>
        </p:spPr>
        <p:txBody>
          <a:bodyPr/>
          <a:lstStyle/>
          <a:p>
            <a:r>
              <a:rPr lang="de-DE" sz="2000" b="1" dirty="0"/>
              <a:t>Beginn: </a:t>
            </a:r>
            <a:r>
              <a:rPr lang="de-DE" sz="2000" dirty="0"/>
              <a:t>immer zum Wintersemester</a:t>
            </a:r>
            <a:endParaRPr lang="de-DE" sz="2000" b="1" dirty="0"/>
          </a:p>
          <a:p>
            <a:r>
              <a:rPr lang="de-DE" sz="2000" b="1" dirty="0"/>
              <a:t>Zulassungsvoraussetzungen</a:t>
            </a:r>
            <a:r>
              <a:rPr lang="de-DE" sz="2000" dirty="0"/>
              <a:t>: Kein NC, keine Vorkenntnisse oder Vorpraktika nötig</a:t>
            </a:r>
          </a:p>
          <a:p>
            <a:r>
              <a:rPr lang="de-DE" sz="2000" b="1" dirty="0"/>
              <a:t>Deine Interessen</a:t>
            </a:r>
            <a:r>
              <a:rPr lang="de-DE" sz="2000" dirty="0"/>
              <a:t>: Gesundheit, Management/BWL, allgemeine gesundheitswissenschaftliche Themen, Gesellschaft </a:t>
            </a:r>
          </a:p>
          <a:p>
            <a:r>
              <a:rPr lang="de-DE" sz="2000" b="1" dirty="0"/>
              <a:t>Dauer</a:t>
            </a:r>
            <a:r>
              <a:rPr lang="de-DE" sz="2000" dirty="0"/>
              <a:t>: 7 Semester (inkl. Praxissemester)</a:t>
            </a:r>
          </a:p>
          <a:p>
            <a:r>
              <a:rPr lang="de-DE" sz="2000" b="1" dirty="0"/>
              <a:t>Berufsoptionen: </a:t>
            </a:r>
            <a:r>
              <a:rPr lang="de-DE" sz="2000" dirty="0"/>
              <a:t>Gesundheitseinrichtungen, Gesundheitsindustrie, Krankenkassen/-versicherungen, öffentliche Einrichtungen, Arztpraxen, Gesundheitswesen, Betriebe </a:t>
            </a:r>
            <a:r>
              <a:rPr lang="de-DE" sz="2000" dirty="0" err="1"/>
              <a:t>uvm</a:t>
            </a:r>
            <a:r>
              <a:rPr lang="de-DE" sz="2000" dirty="0"/>
              <a:t>. 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DD579BD-D79E-4BE5-8732-A505CD47EE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2" y="1095283"/>
            <a:ext cx="3102543" cy="20686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D47585C-3894-4698-B7E3-0184CFA122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90" y="1095283"/>
            <a:ext cx="3102543" cy="206860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97807D6-7E3D-4E35-97B3-176C16496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90788" y="1096413"/>
            <a:ext cx="3102542" cy="20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2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297FB-1351-4D8A-BB0F-D7ED8CF4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Physician</a:t>
            </a:r>
            <a:r>
              <a:rPr lang="de-DE" dirty="0"/>
              <a:t> </a:t>
            </a:r>
            <a:r>
              <a:rPr lang="de-DE" dirty="0" err="1"/>
              <a:t>Assistant</a:t>
            </a:r>
            <a:r>
              <a:rPr lang="de-DE" dirty="0"/>
              <a:t> (Hochschule Aalen)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E68FA217-DF21-46AA-9D41-9384F52DC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1721"/>
            <a:ext cx="10515600" cy="2625241"/>
          </a:xfrm>
        </p:spPr>
        <p:txBody>
          <a:bodyPr/>
          <a:lstStyle/>
          <a:p>
            <a:r>
              <a:rPr lang="de-DE" sz="2000" b="1" dirty="0"/>
              <a:t>Beginn: </a:t>
            </a:r>
            <a:r>
              <a:rPr lang="de-DE" sz="2000" dirty="0"/>
              <a:t>immer zum Wintersemester</a:t>
            </a:r>
            <a:endParaRPr lang="de-DE" sz="2000" b="1" dirty="0"/>
          </a:p>
          <a:p>
            <a:r>
              <a:rPr lang="de-DE" sz="2000" b="1" dirty="0"/>
              <a:t>Zulassungsvoraussetzungen</a:t>
            </a:r>
            <a:r>
              <a:rPr lang="de-DE" sz="2000" dirty="0"/>
              <a:t>: allgemeine Hochschulreife, Vorpraktikum</a:t>
            </a:r>
          </a:p>
          <a:p>
            <a:r>
              <a:rPr lang="de-DE" sz="2000" b="1" dirty="0"/>
              <a:t>Deine Interessen</a:t>
            </a:r>
            <a:r>
              <a:rPr lang="de-DE" sz="2000" dirty="0"/>
              <a:t>: Medizin, Gesundheit /Pflege, Management/BWL, allgemeine gesundheitswissenschaftliche Themen, Gesellschaft </a:t>
            </a:r>
          </a:p>
          <a:p>
            <a:r>
              <a:rPr lang="de-DE" sz="2000" b="1" dirty="0"/>
              <a:t>Dauer</a:t>
            </a:r>
            <a:r>
              <a:rPr lang="de-DE" sz="2000" dirty="0"/>
              <a:t>: 8 Semester (inkl. Praxissemester)</a:t>
            </a:r>
          </a:p>
          <a:p>
            <a:r>
              <a:rPr lang="de-DE" sz="2000" b="1" dirty="0"/>
              <a:t>Berufsoptionen: </a:t>
            </a:r>
            <a:r>
              <a:rPr lang="de-DE" sz="2000" dirty="0"/>
              <a:t>Kliniken, </a:t>
            </a:r>
            <a:r>
              <a:rPr lang="de-DE" sz="2000" dirty="0" err="1"/>
              <a:t>MVZn</a:t>
            </a:r>
            <a:r>
              <a:rPr lang="de-DE" sz="2000" dirty="0"/>
              <a:t>, Arztpraxen, Gesundheitswesen </a:t>
            </a:r>
            <a:r>
              <a:rPr lang="de-DE" sz="2000" dirty="0" err="1"/>
              <a:t>uvm</a:t>
            </a:r>
            <a:r>
              <a:rPr lang="de-DE" sz="2000" dirty="0"/>
              <a:t>. 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2C86307-00D7-4200-8FC2-FA463ADFC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2802"/>
            <a:ext cx="3048264" cy="228619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23CCFCF-18D5-4D7A-BD1F-F84B9E2F2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14" y="1142802"/>
            <a:ext cx="4225260" cy="22861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F1523A-B770-4199-AF6C-C6C78D4C1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024" y="1158395"/>
            <a:ext cx="228619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30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1C1C9-B7EA-409F-B2B4-98ED0EAC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17" y="297080"/>
            <a:ext cx="10515600" cy="1325563"/>
          </a:xfrm>
        </p:spPr>
        <p:txBody>
          <a:bodyPr/>
          <a:lstStyle/>
          <a:p>
            <a:r>
              <a:rPr lang="de-DE" sz="4000" b="1" dirty="0"/>
              <a:t>Offene Fragerunde &amp; weiterführende Links zur Info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A3E9457-5F50-4312-BF66-8AE4014D5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42" y="3429000"/>
            <a:ext cx="1562100" cy="157162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0E6DB22-C256-4CB3-80EB-B4C6A846BE7F}"/>
              </a:ext>
            </a:extLst>
          </p:cNvPr>
          <p:cNvSpPr txBox="1"/>
          <p:nvPr/>
        </p:nvSpPr>
        <p:spPr>
          <a:xfrm>
            <a:off x="4646758" y="1622643"/>
            <a:ext cx="34303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MV Boli" panose="02000500030200090000" pitchFamily="2" charset="0"/>
                <a:cs typeface="MV Boli" panose="02000500030200090000" pitchFamily="2" charset="0"/>
              </a:rPr>
              <a:t>Optometrie, Audiologie &amp; Digital Health Management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0D2A54-6199-4006-BCF2-10E1EDEDB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964" y="3438525"/>
            <a:ext cx="1504950" cy="15621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FC7E2F6-0057-4FBD-92FE-35A582D297DA}"/>
              </a:ext>
            </a:extLst>
          </p:cNvPr>
          <p:cNvSpPr txBox="1"/>
          <p:nvPr/>
        </p:nvSpPr>
        <p:spPr>
          <a:xfrm>
            <a:off x="977842" y="2765749"/>
            <a:ext cx="239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MV Boli" panose="02000500030200090000" pitchFamily="2" charset="0"/>
                <a:cs typeface="MV Boli" panose="02000500030200090000" pitchFamily="2" charset="0"/>
              </a:rPr>
              <a:t>Medizin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DC80585-AB5E-4DA4-9ADC-17F03DEAD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042" y="3454911"/>
            <a:ext cx="1476375" cy="14859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5F855D9-8DCE-4909-8CCF-50095F5AEB84}"/>
              </a:ext>
            </a:extLst>
          </p:cNvPr>
          <p:cNvSpPr txBox="1"/>
          <p:nvPr/>
        </p:nvSpPr>
        <p:spPr>
          <a:xfrm>
            <a:off x="9253057" y="1499532"/>
            <a:ext cx="26325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MV Boli" panose="02000500030200090000" pitchFamily="2" charset="0"/>
                <a:cs typeface="MV Boli" panose="02000500030200090000" pitchFamily="2" charset="0"/>
              </a:rPr>
              <a:t>Gesundheits-management &amp; </a:t>
            </a:r>
            <a:r>
              <a:rPr lang="de-DE" sz="3200" dirty="0" err="1">
                <a:latin typeface="MV Boli" panose="02000500030200090000" pitchFamily="2" charset="0"/>
                <a:cs typeface="MV Boli" panose="02000500030200090000" pitchFamily="2" charset="0"/>
              </a:rPr>
              <a:t>Physician</a:t>
            </a:r>
            <a:r>
              <a:rPr lang="de-DE" sz="32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de-DE" sz="3200" dirty="0" err="1">
                <a:latin typeface="MV Boli" panose="02000500030200090000" pitchFamily="2" charset="0"/>
                <a:cs typeface="MV Boli" panose="02000500030200090000" pitchFamily="2" charset="0"/>
              </a:rPr>
              <a:t>Assistant</a:t>
            </a:r>
            <a:endParaRPr lang="de-DE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1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87895-D438-4DB0-B366-48AA19D2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77D2F8-7D18-4CDA-9A19-5794A6D50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de-DE" dirty="0"/>
              <a:t>14.45 Uhr - Start Technik-Check und Zoom-Meeting </a:t>
            </a:r>
          </a:p>
          <a:p>
            <a:r>
              <a:rPr lang="de-DE" dirty="0"/>
              <a:t>15.00 Uhr - offizieller Start </a:t>
            </a:r>
          </a:p>
          <a:p>
            <a:r>
              <a:rPr lang="de-DE" dirty="0"/>
              <a:t>15.00 Uhr - Vorstellung Medizin Uni Heidelberg (Fr. Nützenadel) </a:t>
            </a:r>
          </a:p>
          <a:p>
            <a:r>
              <a:rPr lang="de-DE" dirty="0"/>
              <a:t>15.15 Uhr - Vorstellung Optometrie, Audiologie und Digital Health Management HS Aalen (Fr. Schaible)</a:t>
            </a:r>
          </a:p>
          <a:p>
            <a:r>
              <a:rPr lang="de-DE" dirty="0"/>
              <a:t>15.30 Uhr - Vorstellung Gesundheitsmanagement und </a:t>
            </a:r>
            <a:r>
              <a:rPr lang="de-DE" dirty="0" err="1"/>
              <a:t>Physician</a:t>
            </a:r>
            <a:r>
              <a:rPr lang="de-DE" dirty="0"/>
              <a:t> </a:t>
            </a:r>
            <a:r>
              <a:rPr lang="de-DE" dirty="0" err="1"/>
              <a:t>Assistant</a:t>
            </a:r>
            <a:r>
              <a:rPr lang="de-DE" dirty="0"/>
              <a:t> HS Aalen (Fr. Gaugler)</a:t>
            </a:r>
          </a:p>
          <a:p>
            <a:r>
              <a:rPr lang="de-DE" dirty="0"/>
              <a:t>Ab 15.45 Uhr: Offene Fragerunde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680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FD786C-3981-4008-833C-6D8C06056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465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Medizinstudium (Universität Heidelberg)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2D47B-BDE9-4DA9-8CAC-0FFDA34D8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40" y="1114630"/>
            <a:ext cx="10515600" cy="4351338"/>
          </a:xfrm>
        </p:spPr>
        <p:txBody>
          <a:bodyPr/>
          <a:lstStyle/>
          <a:p>
            <a:r>
              <a:rPr lang="de-DE" sz="2400" b="1" dirty="0"/>
              <a:t>Beginn:</a:t>
            </a:r>
            <a:r>
              <a:rPr lang="de-DE" sz="2400" dirty="0"/>
              <a:t> Immer zum Wintersemester</a:t>
            </a:r>
          </a:p>
          <a:p>
            <a:r>
              <a:rPr lang="de-DE" sz="2400" b="1" dirty="0"/>
              <a:t>Dauer:</a:t>
            </a:r>
            <a:r>
              <a:rPr lang="de-DE" sz="2400" dirty="0"/>
              <a:t> 12 Semester + 3 Monate</a:t>
            </a:r>
          </a:p>
          <a:p>
            <a:r>
              <a:rPr lang="de-DE" sz="2400" b="1" dirty="0"/>
              <a:t>Zulassungsvoraussetzungen:</a:t>
            </a:r>
            <a:r>
              <a:rPr lang="de-DE" sz="2400" dirty="0"/>
              <a:t> Allgemeine Hochschulreife</a:t>
            </a:r>
          </a:p>
          <a:p>
            <a:r>
              <a:rPr lang="de-DE" sz="2400" b="1" dirty="0"/>
              <a:t>Auswahlkriterien: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000" dirty="0"/>
              <a:t>Abiturnote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000" dirty="0"/>
              <a:t>Ergebnis des Tests für </a:t>
            </a:r>
            <a:r>
              <a:rPr lang="de-DE" sz="2000" dirty="0" err="1"/>
              <a:t>Medzinische</a:t>
            </a:r>
            <a:r>
              <a:rPr lang="de-DE" sz="2000" dirty="0"/>
              <a:t> Studiengänge (TMS)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000" dirty="0"/>
              <a:t>Bonuspunkte (z. B. Berufsausbildung, FSJ)</a:t>
            </a:r>
          </a:p>
          <a:p>
            <a:pPr marL="87313" lvl="1" indent="179388"/>
            <a:r>
              <a:rPr lang="de-DE" b="1" dirty="0"/>
              <a:t>Voraussetzungen:</a:t>
            </a:r>
          </a:p>
          <a:p>
            <a:pPr marL="719138" lvl="1" indent="-3587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sz="2000" dirty="0"/>
              <a:t>Naturwissenschaftliches Grundverständnis</a:t>
            </a:r>
          </a:p>
          <a:p>
            <a:pPr marL="719138" lvl="1" indent="-358775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de-DE" sz="2000" dirty="0"/>
              <a:t>Fähigkeit zu Konzentriertem und ausdauerndem Lernen</a:t>
            </a:r>
          </a:p>
          <a:p>
            <a:pPr marL="719138" lvl="1" indent="-358775"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de-DE" sz="2000" dirty="0"/>
              <a:t>Soziale Kompetenzen</a:t>
            </a:r>
          </a:p>
          <a:p>
            <a:pPr marL="719138" lvl="1" indent="-358775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de-DE" sz="2000" dirty="0"/>
          </a:p>
          <a:p>
            <a:pPr marL="544513" lvl="1" indent="-4572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de-DE" sz="2000" dirty="0"/>
          </a:p>
          <a:p>
            <a:pPr marL="544513" lvl="1" indent="-4572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de-DE" sz="2800" dirty="0"/>
          </a:p>
          <a:p>
            <a:pPr lvl="1">
              <a:buFont typeface="Courier New" panose="02070309020205020404" pitchFamily="49" charset="0"/>
              <a:buChar char="o"/>
            </a:pPr>
            <a:endParaRPr lang="de-DE" dirty="0"/>
          </a:p>
        </p:txBody>
      </p:sp>
      <p:pic>
        <p:nvPicPr>
          <p:cNvPr id="4" name="Inhaltsplatzhalter 5">
            <a:extLst>
              <a:ext uri="{FF2B5EF4-FFF2-40B4-BE49-F238E27FC236}">
                <a16:creationId xmlns:a16="http://schemas.microsoft.com/office/drawing/2014/main" id="{7ACBE794-FC44-4002-A406-B1164D7B6BC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660" y="1253331"/>
            <a:ext cx="2124830" cy="141655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6B9760E-3978-436F-8CF5-773C7229F4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7437" y="2955589"/>
            <a:ext cx="1766053" cy="26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8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4269D-A977-40AE-B6FD-8DCDABBD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Was spricht für ein Medizinstudium?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328AECB-3843-42A5-ACA9-A0E3AA83DE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322" y="3288146"/>
            <a:ext cx="3825788" cy="2551066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29A4B0A-A776-4517-BCFD-69DBA5D1941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241142"/>
            <a:ext cx="8699818" cy="357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61A27"/>
              </a:buClr>
              <a:buFont typeface="Arial" panose="020B0604020202020204" pitchFamily="34" charset="0"/>
              <a:buChar char="•"/>
            </a:pPr>
            <a:r>
              <a:rPr lang="de-DE" dirty="0"/>
              <a:t>Interessantes, vielseitiges Studium</a:t>
            </a:r>
          </a:p>
          <a:p>
            <a:pPr marL="285750" indent="-285750">
              <a:spcAft>
                <a:spcPts val="600"/>
              </a:spcAft>
              <a:buClr>
                <a:srgbClr val="C61A27"/>
              </a:buClr>
              <a:buFont typeface="Arial" panose="020B0604020202020204" pitchFamily="34" charset="0"/>
              <a:buChar char="•"/>
            </a:pPr>
            <a:r>
              <a:rPr lang="de-DE" dirty="0"/>
              <a:t>Viel soziale Interaktion, Kommunikation und Teamarbeit </a:t>
            </a:r>
          </a:p>
          <a:p>
            <a:pPr marL="285750" indent="-285750">
              <a:spcAft>
                <a:spcPts val="600"/>
              </a:spcAft>
              <a:buClr>
                <a:srgbClr val="C61A27"/>
              </a:buClr>
              <a:buFont typeface="Arial" panose="020B0604020202020204" pitchFamily="34" charset="0"/>
              <a:buChar char="•"/>
            </a:pPr>
            <a:r>
              <a:rPr lang="de-DE" dirty="0"/>
              <a:t>„Sinn und Berufung“</a:t>
            </a:r>
          </a:p>
          <a:p>
            <a:pPr marL="285750" indent="-285750">
              <a:lnSpc>
                <a:spcPts val="3360"/>
              </a:lnSpc>
              <a:spcAft>
                <a:spcPts val="600"/>
              </a:spcAft>
              <a:buClr>
                <a:srgbClr val="C61A27"/>
              </a:buClr>
            </a:pPr>
            <a:r>
              <a:rPr lang="de-DE" dirty="0"/>
              <a:t>Zahlreiche Berufsmöglichkeiten in </a:t>
            </a:r>
          </a:p>
          <a:p>
            <a:pPr marL="0" indent="360363">
              <a:lnSpc>
                <a:spcPts val="3360"/>
              </a:lnSpc>
              <a:spcAft>
                <a:spcPts val="600"/>
              </a:spcAft>
              <a:buClr>
                <a:srgbClr val="C61A27"/>
              </a:buClr>
              <a:buNone/>
            </a:pPr>
            <a:r>
              <a:rPr lang="de-DE" dirty="0"/>
              <a:t>Krankenversorgung, Forschung, Industrie, </a:t>
            </a:r>
          </a:p>
          <a:p>
            <a:pPr marL="0" indent="360363">
              <a:lnSpc>
                <a:spcPts val="3360"/>
              </a:lnSpc>
              <a:spcAft>
                <a:spcPts val="600"/>
              </a:spcAft>
              <a:buClr>
                <a:srgbClr val="C61A27"/>
              </a:buClr>
              <a:buNone/>
            </a:pPr>
            <a:r>
              <a:rPr lang="de-DE" dirty="0"/>
              <a:t>Verwaltung etc.</a:t>
            </a:r>
          </a:p>
        </p:txBody>
      </p:sp>
    </p:spTree>
    <p:extLst>
      <p:ext uri="{BB962C8B-B14F-4D97-AF65-F5344CB8AC3E}">
        <p14:creationId xmlns:p14="http://schemas.microsoft.com/office/powerpoint/2010/main" val="108197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FD786C-3981-4008-833C-6D8C06056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4" y="205876"/>
            <a:ext cx="10039927" cy="1325563"/>
          </a:xfrm>
        </p:spPr>
        <p:txBody>
          <a:bodyPr/>
          <a:lstStyle/>
          <a:p>
            <a:r>
              <a:rPr lang="de-DE" sz="3600" dirty="0">
                <a:solidFill>
                  <a:srgbClr val="C00000"/>
                </a:solidFill>
              </a:rPr>
              <a:t>Aufbau des </a:t>
            </a:r>
            <a:br>
              <a:rPr lang="de-DE" sz="3600" dirty="0">
                <a:solidFill>
                  <a:srgbClr val="C00000"/>
                </a:solidFill>
              </a:rPr>
            </a:br>
            <a:r>
              <a:rPr lang="de-DE" sz="3600" dirty="0">
                <a:solidFill>
                  <a:srgbClr val="C00000"/>
                </a:solidFill>
              </a:rPr>
              <a:t>Medizinstudiums</a:t>
            </a:r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C9CAC787-8CC1-448C-ABA7-5DBB34AFF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3" t="2742" r="2321" b="2662"/>
          <a:stretch/>
        </p:blipFill>
        <p:spPr>
          <a:xfrm>
            <a:off x="3917291" y="-77834"/>
            <a:ext cx="4755655" cy="579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6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080C8C-7C21-4246-8E8F-6BD0474E4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solidFill>
                  <a:srgbClr val="FF0000"/>
                </a:solidFill>
              </a:rPr>
              <a:t>Warum gerade in Heidelberg Medizin studieren?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32CB6CB-9E02-4080-93FD-42A1C3DB3FB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6283" y="1459700"/>
            <a:ext cx="10927422" cy="3445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61A27"/>
              </a:buClr>
              <a:buFont typeface="Arial" panose="020B0604020202020204" pitchFamily="34" charset="0"/>
              <a:buChar char="•"/>
            </a:pPr>
            <a:r>
              <a:rPr lang="de-DE" dirty="0"/>
              <a:t>Studienverlauf flexibel und mit individuellen Vertiefungsmöglichkeiten</a:t>
            </a:r>
          </a:p>
          <a:p>
            <a:pPr marL="285750" indent="-285750">
              <a:spcAft>
                <a:spcPts val="600"/>
              </a:spcAft>
              <a:buClr>
                <a:srgbClr val="C61A27"/>
              </a:buClr>
              <a:buFont typeface="Arial" panose="020B0604020202020204" pitchFamily="34" charset="0"/>
              <a:buChar char="•"/>
            </a:pPr>
            <a:r>
              <a:rPr lang="de-DE" dirty="0"/>
              <a:t>Großer Wahlfachbereich</a:t>
            </a:r>
          </a:p>
          <a:p>
            <a:pPr marL="285750" indent="-285750">
              <a:spcAft>
                <a:spcPts val="600"/>
              </a:spcAft>
              <a:buClr>
                <a:srgbClr val="C61A27"/>
              </a:buClr>
              <a:buFont typeface="Arial" panose="020B0604020202020204" pitchFamily="34" charset="0"/>
              <a:buChar char="•"/>
            </a:pPr>
            <a:r>
              <a:rPr lang="de-DE" dirty="0"/>
              <a:t>Kursfreies Semester für die Forschung/Forschungslandschaft</a:t>
            </a:r>
          </a:p>
          <a:p>
            <a:pPr marL="285750" indent="-285750">
              <a:spcAft>
                <a:spcPts val="600"/>
              </a:spcAft>
              <a:buClr>
                <a:srgbClr val="C61A27"/>
              </a:buClr>
              <a:buFont typeface="Arial" panose="020B0604020202020204" pitchFamily="34" charset="0"/>
              <a:buChar char="•"/>
            </a:pPr>
            <a:r>
              <a:rPr lang="de-DE" dirty="0"/>
              <a:t>Promotionsprogramm</a:t>
            </a:r>
          </a:p>
          <a:p>
            <a:pPr marL="285750" indent="-285750">
              <a:spcAft>
                <a:spcPts val="600"/>
              </a:spcAft>
              <a:buClr>
                <a:srgbClr val="C61A27"/>
              </a:buClr>
              <a:buFont typeface="Arial" panose="020B0604020202020204" pitchFamily="34" charset="0"/>
              <a:buChar char="•"/>
            </a:pPr>
            <a:r>
              <a:rPr lang="de-DE" dirty="0"/>
              <a:t>Zahlreiche Möglichkeiten für Auslandsstudium</a:t>
            </a:r>
          </a:p>
          <a:p>
            <a:pPr marL="285750" indent="-285750">
              <a:spcAft>
                <a:spcPts val="600"/>
              </a:spcAft>
              <a:buClr>
                <a:srgbClr val="C61A27"/>
              </a:buClr>
              <a:buFont typeface="Arial" panose="020B0604020202020204" pitchFamily="34" charset="0"/>
              <a:buChar char="•"/>
            </a:pPr>
            <a:r>
              <a:rPr lang="de-DE" dirty="0"/>
              <a:t>Digitale Lehrangebote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861145F-8579-4D84-9726-FC775D10AC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081" y="3494467"/>
            <a:ext cx="3382386" cy="225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9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C73E54F-01D4-4E04-ADC3-5EB8D58A1A05}"/>
              </a:ext>
            </a:extLst>
          </p:cNvPr>
          <p:cNvSpPr/>
          <p:nvPr/>
        </p:nvSpPr>
        <p:spPr>
          <a:xfrm>
            <a:off x="1521990" y="-27384"/>
            <a:ext cx="5357044" cy="688312"/>
          </a:xfrm>
          <a:prstGeom prst="rect">
            <a:avLst/>
          </a:prstGeom>
          <a:solidFill>
            <a:srgbClr val="C61A27"/>
          </a:solidFill>
        </p:spPr>
        <p:txBody>
          <a:bodyPr wrap="none" bIns="14400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chemeClr val="bg1"/>
                </a:solidFill>
              </a:rPr>
              <a:t>Welche Lehrsituationen erwarten mich?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F84DC37-957F-4821-BE82-1648550453F1}"/>
              </a:ext>
            </a:extLst>
          </p:cNvPr>
          <p:cNvSpPr txBox="1"/>
          <p:nvPr/>
        </p:nvSpPr>
        <p:spPr>
          <a:xfrm>
            <a:off x="1877929" y="932599"/>
            <a:ext cx="1774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  <a:buClr>
                <a:srgbClr val="C61A27"/>
              </a:buClr>
            </a:pPr>
            <a:r>
              <a:rPr lang="de-DE" sz="2400" b="1" dirty="0"/>
              <a:t>Vorlesungen</a:t>
            </a:r>
            <a:br>
              <a:rPr lang="de-DE" sz="2400" b="1" dirty="0"/>
            </a:br>
            <a:r>
              <a:rPr lang="de-DE" sz="2400" dirty="0"/>
              <a:t>Im Hörsaal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17CC1BB-FB64-4751-91DC-CE16994A1978}"/>
              </a:ext>
            </a:extLst>
          </p:cNvPr>
          <p:cNvSpPr txBox="1"/>
          <p:nvPr/>
        </p:nvSpPr>
        <p:spPr>
          <a:xfrm>
            <a:off x="6192011" y="938671"/>
            <a:ext cx="3213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  <a:buClr>
                <a:srgbClr val="C61A27"/>
              </a:buClr>
            </a:pPr>
            <a:r>
              <a:rPr lang="de-DE" sz="2400" b="1" dirty="0"/>
              <a:t>Seminare</a:t>
            </a:r>
            <a:br>
              <a:rPr lang="de-DE" sz="2400" b="1" dirty="0"/>
            </a:br>
            <a:r>
              <a:rPr lang="de-DE" sz="2400" dirty="0"/>
              <a:t>In stabilen Kleingruppen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7DCCD9-767A-4873-A28E-A90BCB55D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929" y="2513549"/>
            <a:ext cx="3866144" cy="258085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3F56437-70B3-4C75-A3D1-ED8CF9E4287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022" y="2506445"/>
            <a:ext cx="3864716" cy="258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3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C73E54F-01D4-4E04-ADC3-5EB8D58A1A05}"/>
              </a:ext>
            </a:extLst>
          </p:cNvPr>
          <p:cNvSpPr/>
          <p:nvPr/>
        </p:nvSpPr>
        <p:spPr>
          <a:xfrm>
            <a:off x="1521990" y="-27384"/>
            <a:ext cx="5357044" cy="688312"/>
          </a:xfrm>
          <a:prstGeom prst="rect">
            <a:avLst/>
          </a:prstGeom>
          <a:solidFill>
            <a:srgbClr val="C61A27"/>
          </a:solidFill>
        </p:spPr>
        <p:txBody>
          <a:bodyPr wrap="none" bIns="14400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chemeClr val="bg1"/>
                </a:solidFill>
              </a:rPr>
              <a:t>Welche Lehrsituationen erwarten mich?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F84DC37-957F-4821-BE82-1648550453F1}"/>
              </a:ext>
            </a:extLst>
          </p:cNvPr>
          <p:cNvSpPr txBox="1"/>
          <p:nvPr/>
        </p:nvSpPr>
        <p:spPr>
          <a:xfrm>
            <a:off x="1871531" y="932724"/>
            <a:ext cx="1891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  <a:buClr>
                <a:srgbClr val="C61A27"/>
              </a:buClr>
            </a:pPr>
            <a:r>
              <a:rPr lang="de-DE" sz="2400" b="1" dirty="0"/>
              <a:t>Im Praktikum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17CC1BB-FB64-4751-91DC-CE16994A1978}"/>
              </a:ext>
            </a:extLst>
          </p:cNvPr>
          <p:cNvSpPr txBox="1"/>
          <p:nvPr/>
        </p:nvSpPr>
        <p:spPr>
          <a:xfrm>
            <a:off x="6576054" y="938672"/>
            <a:ext cx="1921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  <a:buClr>
                <a:srgbClr val="C61A27"/>
              </a:buClr>
            </a:pPr>
            <a:r>
              <a:rPr lang="de-DE" sz="2400" b="1" dirty="0"/>
              <a:t>Am Patienten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85EF153-779F-40E9-BB65-94B7968356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531" y="1796819"/>
            <a:ext cx="4072935" cy="27155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3F59625-E997-4312-BCDA-B9700B6D7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065" y="1796819"/>
            <a:ext cx="2656412" cy="397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9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C73E54F-01D4-4E04-ADC3-5EB8D58A1A05}"/>
              </a:ext>
            </a:extLst>
          </p:cNvPr>
          <p:cNvSpPr/>
          <p:nvPr/>
        </p:nvSpPr>
        <p:spPr>
          <a:xfrm>
            <a:off x="1521990" y="-27384"/>
            <a:ext cx="5357044" cy="688312"/>
          </a:xfrm>
          <a:prstGeom prst="rect">
            <a:avLst/>
          </a:prstGeom>
          <a:solidFill>
            <a:srgbClr val="C61A27"/>
          </a:solidFill>
        </p:spPr>
        <p:txBody>
          <a:bodyPr wrap="none" bIns="14400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chemeClr val="bg1"/>
                </a:solidFill>
              </a:rPr>
              <a:t>Welche Lehrsituationen erwarten mich?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F84DC37-957F-4821-BE82-1648550453F1}"/>
              </a:ext>
            </a:extLst>
          </p:cNvPr>
          <p:cNvSpPr txBox="1"/>
          <p:nvPr/>
        </p:nvSpPr>
        <p:spPr>
          <a:xfrm>
            <a:off x="1871532" y="932599"/>
            <a:ext cx="2875531" cy="1302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  <a:buClr>
                <a:srgbClr val="C61A27"/>
              </a:buClr>
            </a:pPr>
            <a:r>
              <a:rPr lang="de-DE" sz="2400" b="1" dirty="0" err="1"/>
              <a:t>SkillsLab</a:t>
            </a:r>
            <a:endParaRPr lang="de-DE" sz="2400" b="1" dirty="0"/>
          </a:p>
          <a:p>
            <a:pPr>
              <a:spcAft>
                <a:spcPts val="800"/>
              </a:spcAft>
              <a:buClr>
                <a:srgbClr val="C61A27"/>
              </a:buClr>
            </a:pPr>
            <a:r>
              <a:rPr lang="de-DE" sz="2400" dirty="0"/>
              <a:t>Lernen am Modell </a:t>
            </a:r>
            <a:br>
              <a:rPr lang="de-DE" sz="2400" dirty="0"/>
            </a:br>
            <a:r>
              <a:rPr lang="de-DE" sz="2400" dirty="0"/>
              <a:t>und an Kommilitonen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17CC1BB-FB64-4751-91DC-CE16994A1978}"/>
              </a:ext>
            </a:extLst>
          </p:cNvPr>
          <p:cNvSpPr txBox="1"/>
          <p:nvPr/>
        </p:nvSpPr>
        <p:spPr>
          <a:xfrm>
            <a:off x="6192011" y="938671"/>
            <a:ext cx="3190617" cy="1672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  <a:buClr>
                <a:srgbClr val="C61A27"/>
              </a:buClr>
            </a:pPr>
            <a:r>
              <a:rPr lang="de-DE" sz="2400" b="1" dirty="0"/>
              <a:t>Medi-KIT</a:t>
            </a:r>
          </a:p>
          <a:p>
            <a:pPr>
              <a:spcAft>
                <a:spcPts val="800"/>
              </a:spcAft>
              <a:buClr>
                <a:srgbClr val="C61A27"/>
              </a:buClr>
            </a:pPr>
            <a:r>
              <a:rPr lang="de-DE" sz="2400" dirty="0"/>
              <a:t>Kommunikations- und</a:t>
            </a:r>
            <a:br>
              <a:rPr lang="de-DE" sz="2400" dirty="0"/>
            </a:br>
            <a:r>
              <a:rPr lang="de-DE" sz="2400" dirty="0"/>
              <a:t>Interaktionstraining  mit</a:t>
            </a:r>
            <a:br>
              <a:rPr lang="de-DE" sz="2400" dirty="0"/>
            </a:br>
            <a:r>
              <a:rPr lang="de-DE" sz="2400" dirty="0"/>
              <a:t>Schauspielpatienten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BCD8B82-4A3B-496C-818C-A5DC8D5464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613" y="3044958"/>
            <a:ext cx="3765648" cy="25102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600798C-6D1B-4903-AEB9-393B952503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022" y="3023063"/>
            <a:ext cx="3765319" cy="251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55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Office PowerPoint</Application>
  <PresentationFormat>Breitbild</PresentationFormat>
  <Paragraphs>93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MV Boli</vt:lpstr>
      <vt:lpstr>Verdana </vt:lpstr>
      <vt:lpstr>Wingdings</vt:lpstr>
      <vt:lpstr>Office</vt:lpstr>
      <vt:lpstr>PowerPoint-Präsentation</vt:lpstr>
      <vt:lpstr>Agenda</vt:lpstr>
      <vt:lpstr>Medizinstudium (Universität Heidelberg)</vt:lpstr>
      <vt:lpstr>Was spricht für ein Medizinstudium?</vt:lpstr>
      <vt:lpstr>Aufbau des  Medizinstudiums</vt:lpstr>
      <vt:lpstr>Warum gerade in Heidelberg Medizin studieren?</vt:lpstr>
      <vt:lpstr>PowerPoint-Präsentation</vt:lpstr>
      <vt:lpstr>PowerPoint-Präsentation</vt:lpstr>
      <vt:lpstr>PowerPoint-Präsentation</vt:lpstr>
      <vt:lpstr>Mehr Informationen zum Studium und zur Bewerbung</vt:lpstr>
      <vt:lpstr>Optometrie (Hochschule Aalen)</vt:lpstr>
      <vt:lpstr>Audiologie und Hörakustik (Hochschule Aalen)</vt:lpstr>
      <vt:lpstr>Digital Health Management (Hochschule Aalen)</vt:lpstr>
      <vt:lpstr>Gesundheitsmanagement (Hochschule Aalen)</vt:lpstr>
      <vt:lpstr>Physician Assistant (Hochschule Aalen)</vt:lpstr>
      <vt:lpstr>Offene Fragerunde &amp; weiterführende Links zur Info</vt:lpstr>
    </vt:vector>
  </TitlesOfParts>
  <Company>HdM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Funke Annica</dc:creator>
  <cp:lastModifiedBy>Schaible, Nina</cp:lastModifiedBy>
  <cp:revision>45</cp:revision>
  <dcterms:created xsi:type="dcterms:W3CDTF">2023-12-04T09:59:12Z</dcterms:created>
  <dcterms:modified xsi:type="dcterms:W3CDTF">2024-02-26T07:39:59Z</dcterms:modified>
</cp:coreProperties>
</file>