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1" r:id="rId2"/>
    <p:sldId id="361" r:id="rId3"/>
    <p:sldId id="363" r:id="rId4"/>
    <p:sldId id="369" r:id="rId5"/>
    <p:sldId id="362" r:id="rId6"/>
    <p:sldId id="370" r:id="rId7"/>
    <p:sldId id="358" r:id="rId8"/>
    <p:sldId id="371" r:id="rId9"/>
    <p:sldId id="338" r:id="rId10"/>
    <p:sldId id="372" r:id="rId11"/>
    <p:sldId id="346" r:id="rId12"/>
    <p:sldId id="356" r:id="rId13"/>
    <p:sldId id="354" r:id="rId14"/>
    <p:sldId id="357" r:id="rId15"/>
    <p:sldId id="352" r:id="rId16"/>
    <p:sldId id="348" r:id="rId17"/>
    <p:sldId id="257" r:id="rId18"/>
    <p:sldId id="367" r:id="rId19"/>
    <p:sldId id="258" r:id="rId20"/>
    <p:sldId id="259" r:id="rId21"/>
    <p:sldId id="368" r:id="rId22"/>
    <p:sldId id="266" r:id="rId23"/>
    <p:sldId id="267" r:id="rId24"/>
    <p:sldId id="366" r:id="rId25"/>
    <p:sldId id="335" r:id="rId26"/>
    <p:sldId id="336" r:id="rId27"/>
    <p:sldId id="333" r:id="rId28"/>
    <p:sldId id="375" r:id="rId29"/>
    <p:sldId id="334" r:id="rId30"/>
    <p:sldId id="376" r:id="rId31"/>
    <p:sldId id="270" r:id="rId32"/>
    <p:sldId id="337" r:id="rId33"/>
    <p:sldId id="332" r:id="rId34"/>
    <p:sldId id="342" r:id="rId35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B3223C1-85E2-40BC-AF2F-98559569102E}">
          <p14:sldIdLst>
            <p14:sldId id="261"/>
            <p14:sldId id="361"/>
            <p14:sldId id="363"/>
            <p14:sldId id="369"/>
            <p14:sldId id="362"/>
            <p14:sldId id="370"/>
            <p14:sldId id="358"/>
            <p14:sldId id="371"/>
            <p14:sldId id="338"/>
            <p14:sldId id="372"/>
            <p14:sldId id="346"/>
            <p14:sldId id="356"/>
            <p14:sldId id="354"/>
            <p14:sldId id="357"/>
            <p14:sldId id="352"/>
            <p14:sldId id="348"/>
            <p14:sldId id="257"/>
            <p14:sldId id="367"/>
            <p14:sldId id="258"/>
            <p14:sldId id="259"/>
            <p14:sldId id="368"/>
            <p14:sldId id="266"/>
            <p14:sldId id="267"/>
            <p14:sldId id="366"/>
            <p14:sldId id="335"/>
            <p14:sldId id="336"/>
            <p14:sldId id="333"/>
            <p14:sldId id="375"/>
            <p14:sldId id="334"/>
            <p14:sldId id="376"/>
            <p14:sldId id="270"/>
            <p14:sldId id="337"/>
            <p14:sldId id="332"/>
            <p14:sldId id="342"/>
          </p14:sldIdLst>
        </p14:section>
        <p14:section name="Abschnitt ohne Titel" id="{733AA4F6-D907-42E5-8926-61F324BFBF8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F4E"/>
    <a:srgbClr val="F7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0" autoAdjust="0"/>
    <p:restoredTop sz="96224" autoAdjust="0"/>
  </p:normalViewPr>
  <p:slideViewPr>
    <p:cSldViewPr snapToGrid="0" showGuides="1">
      <p:cViewPr>
        <p:scale>
          <a:sx n="70" d="100"/>
          <a:sy n="70" d="100"/>
        </p:scale>
        <p:origin x="1157" y="307"/>
      </p:cViewPr>
      <p:guideLst>
        <p:guide orient="horz" pos="754"/>
        <p:guide pos="59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ACFE8-CA93-4A00-9254-D0E27E7ED5F1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73C58-5CBB-4BE6-88FE-70DDD6E0F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22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3C58-5CBB-4BE6-88FE-70DDD6E0FA2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21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3C58-5CBB-4BE6-88FE-70DDD6E0FA2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29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518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51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19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29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889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371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784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8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3C58-5CBB-4BE6-88FE-70DDD6E0FA2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34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36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3C58-5CBB-4BE6-88FE-70DDD6E0FA2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87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3C58-5CBB-4BE6-88FE-70DDD6E0FA2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98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3C58-5CBB-4BE6-88FE-70DDD6E0FA2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15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258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C573F-89DC-4889-B0D0-FE0FB2857AD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68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3C58-5CBB-4BE6-88FE-70DDD6E0FA2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06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73C58-5CBB-4BE6-88FE-70DDD6E0FA2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75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72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6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91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2488023" y="6273818"/>
            <a:ext cx="706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6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6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4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A79EDE-F6AF-43DC-A777-6501DC648652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2A15C-B7C1-4DD2-BE1E-31E1F293E1C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058968"/>
            <a:ext cx="12192000" cy="799032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520867" y="6273818"/>
            <a:ext cx="593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A823"/>
                </a:solidFill>
                <a:latin typeface="Verdana "/>
              </a:rPr>
              <a:t>Aktionstag – Safe! Ins Studium. – 28.</a:t>
            </a:r>
            <a:r>
              <a:rPr lang="de-DE" b="1" baseline="0" dirty="0">
                <a:solidFill>
                  <a:srgbClr val="F7A823"/>
                </a:solidFill>
                <a:latin typeface="Verdana "/>
              </a:rPr>
              <a:t> Februar 2024</a:t>
            </a:r>
            <a:endParaRPr lang="de-DE" b="1" dirty="0">
              <a:solidFill>
                <a:srgbClr val="F7A823"/>
              </a:solidFill>
              <a:latin typeface="Verdana 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682" y="6145747"/>
            <a:ext cx="585521" cy="6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4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12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ph-heidelberg.d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6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5" b="29832"/>
          <a:stretch/>
        </p:blipFill>
        <p:spPr>
          <a:xfrm>
            <a:off x="0" y="0"/>
            <a:ext cx="12192000" cy="696350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5002823"/>
            <a:ext cx="12192000" cy="1960685"/>
          </a:xfrm>
          <a:prstGeom prst="rect">
            <a:avLst/>
          </a:prstGeom>
          <a:solidFill>
            <a:srgbClr val="152F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783" y="5175127"/>
            <a:ext cx="1474894" cy="15755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55077" y="5196254"/>
            <a:ext cx="8419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F7A823"/>
                </a:solidFill>
                <a:latin typeface="Verdana "/>
              </a:rPr>
              <a:t>Willkommen zum Online-Aktionstag</a:t>
            </a:r>
          </a:p>
          <a:p>
            <a:endParaRPr lang="de-DE" sz="3000" b="1" dirty="0">
              <a:solidFill>
                <a:schemeClr val="bg1"/>
              </a:solidFill>
              <a:latin typeface="Verdana "/>
            </a:endParaRPr>
          </a:p>
          <a:p>
            <a:r>
              <a:rPr lang="de-DE" sz="3000" b="1" dirty="0">
                <a:solidFill>
                  <a:schemeClr val="bg1"/>
                </a:solidFill>
                <a:latin typeface="Verdana "/>
              </a:rPr>
              <a:t>„Gesundheit und Sozialwesen“ </a:t>
            </a:r>
          </a:p>
        </p:txBody>
      </p:sp>
    </p:spTree>
    <p:extLst>
      <p:ext uri="{BB962C8B-B14F-4D97-AF65-F5344CB8AC3E}">
        <p14:creationId xmlns:p14="http://schemas.microsoft.com/office/powerpoint/2010/main" val="212517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C945D0-46CE-42A2-A86A-E602CECC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" y="872631"/>
            <a:ext cx="11779624" cy="50446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Nach dem Studium - Wo man überall arbeiten kann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CFD26D-CE2D-433A-82D3-0E9625FB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In sozialen und pädagogischen Arbeitsfeldern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Sozialpsychiatrischer Dienst, Tageskliniken, Kindergärten, Jugendämter, Einrichtungen der Kinder- und Jugendhilfe, schulpsychologischer Dienst, Schulsozialarbeit, Einrichtungen für geistig behinderte Menschen, Altersheime, Rehabilitationszentren, Justizvollzugsanstalten, Nachsorgeeinrichtungen sowie Selbsthilfe-Projekte, Hochschulen…</a:t>
            </a:r>
          </a:p>
        </p:txBody>
      </p:sp>
    </p:spTree>
    <p:extLst>
      <p:ext uri="{BB962C8B-B14F-4D97-AF65-F5344CB8AC3E}">
        <p14:creationId xmlns:p14="http://schemas.microsoft.com/office/powerpoint/2010/main" val="141102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802601" cy="568325"/>
          </a:xfrm>
        </p:spPr>
        <p:txBody>
          <a:bodyPr/>
          <a:lstStyle/>
          <a:p>
            <a:r>
              <a:rPr lang="de-DE" sz="3600" dirty="0">
                <a:solidFill>
                  <a:srgbClr val="002060"/>
                </a:solidFill>
                <a:latin typeface="Verdana "/>
              </a:rPr>
              <a:t>Pädagogische Hochschule Heidelberg</a:t>
            </a:r>
            <a:endParaRPr lang="de-DE" sz="3600" b="1" dirty="0">
              <a:latin typeface="Verdana 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01" y="0"/>
            <a:ext cx="2551199" cy="1458193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20FF44FD-6A10-1385-73F5-B3FA54284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664" y="1258602"/>
            <a:ext cx="4387155" cy="399182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de-DE" sz="2400" dirty="0">
                <a:solidFill>
                  <a:srgbClr val="152F4E"/>
                </a:solidFill>
                <a:latin typeface="Verdana "/>
              </a:rPr>
              <a:t>Unser Studienangebot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DD19DE56-55E6-9A3E-67FA-DAF04A903DE3}"/>
              </a:ext>
            </a:extLst>
          </p:cNvPr>
          <p:cNvSpPr txBox="1">
            <a:spLocks/>
          </p:cNvSpPr>
          <p:nvPr/>
        </p:nvSpPr>
        <p:spPr>
          <a:xfrm>
            <a:off x="1251645" y="1982936"/>
            <a:ext cx="4338272" cy="2990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11200" algn="l"/>
              </a:tabLst>
              <a:defRPr/>
            </a:pPr>
            <a:r>
              <a:rPr lang="de-DE" sz="2000" dirty="0">
                <a:solidFill>
                  <a:srgbClr val="152F4E"/>
                </a:solidFill>
                <a:latin typeface="Verdana "/>
              </a:rPr>
              <a:t>Bachelor-Studiengänge:</a:t>
            </a:r>
            <a:br>
              <a:rPr lang="de-DE" sz="2000" dirty="0"/>
            </a:b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dirty="0">
                <a:solidFill>
                  <a:srgbClr val="152F4E"/>
                </a:solidFill>
                <a:latin typeface="Verdana "/>
              </a:rPr>
              <a:t>Bildung im Primarbereich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dirty="0">
                <a:solidFill>
                  <a:srgbClr val="152F4E"/>
                </a:solidFill>
                <a:latin typeface="Verdana "/>
              </a:rPr>
              <a:t>Bildung im Sekundarbereich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dirty="0">
                <a:solidFill>
                  <a:srgbClr val="152F4E"/>
                </a:solidFill>
                <a:latin typeface="Verdana "/>
              </a:rPr>
              <a:t>Sonderpädagogik </a:t>
            </a:r>
            <a:br>
              <a:rPr lang="de-DE" dirty="0">
                <a:solidFill>
                  <a:srgbClr val="152F4E"/>
                </a:solidFill>
                <a:latin typeface="Verdana "/>
              </a:rPr>
            </a:br>
            <a:endParaRPr lang="de-DE" dirty="0">
              <a:solidFill>
                <a:srgbClr val="152F4E"/>
              </a:solidFill>
              <a:latin typeface="Verdana 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b="1" dirty="0">
                <a:solidFill>
                  <a:srgbClr val="152F4E"/>
                </a:solidFill>
                <a:latin typeface="Verdana "/>
              </a:rPr>
              <a:t>Frühkindliche + Elementarbildung (Kindheitspädagogik)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b="1" dirty="0">
                <a:solidFill>
                  <a:srgbClr val="152F4E"/>
                </a:solidFill>
                <a:latin typeface="Verdana "/>
              </a:rPr>
              <a:t>Prävention und Gesundheitsförderung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b="1" dirty="0">
                <a:solidFill>
                  <a:srgbClr val="152F4E"/>
                </a:solidFill>
                <a:latin typeface="Verdana "/>
              </a:rPr>
              <a:t>Gebärdensprachdolmetschen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DD19DE56-55E6-9A3E-67FA-DAF04A903DE3}"/>
              </a:ext>
            </a:extLst>
          </p:cNvPr>
          <p:cNvSpPr txBox="1">
            <a:spLocks/>
          </p:cNvSpPr>
          <p:nvPr/>
        </p:nvSpPr>
        <p:spPr>
          <a:xfrm>
            <a:off x="6743796" y="1982936"/>
            <a:ext cx="4789721" cy="321016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11200" algn="l"/>
              </a:tabLst>
              <a:defRPr/>
            </a:pPr>
            <a:r>
              <a:rPr lang="de-DE" sz="2000" dirty="0">
                <a:solidFill>
                  <a:srgbClr val="152F4E"/>
                </a:solidFill>
                <a:latin typeface="Verdana "/>
              </a:rPr>
              <a:t>Master-Studiengänge:</a:t>
            </a:r>
            <a:br>
              <a:rPr lang="de-DE" sz="2000" dirty="0"/>
            </a:b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dirty="0">
                <a:solidFill>
                  <a:srgbClr val="152F4E"/>
                </a:solidFill>
                <a:latin typeface="Verdana "/>
              </a:rPr>
              <a:t>Lehramt Grundschule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dirty="0">
                <a:solidFill>
                  <a:srgbClr val="152F4E"/>
                </a:solidFill>
                <a:latin typeface="Verdana "/>
              </a:rPr>
              <a:t>Lehramt Sekundarstufe I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dirty="0">
                <a:solidFill>
                  <a:srgbClr val="152F4E"/>
                </a:solidFill>
                <a:latin typeface="Verdana "/>
              </a:rPr>
              <a:t>Lehramt Sonderpädagogik </a:t>
            </a:r>
            <a:br>
              <a:rPr lang="de-DE" dirty="0">
                <a:solidFill>
                  <a:srgbClr val="152F4E"/>
                </a:solidFill>
                <a:latin typeface="Verdana "/>
              </a:rPr>
            </a:br>
            <a:endParaRPr lang="de-DE" dirty="0">
              <a:solidFill>
                <a:srgbClr val="152F4E"/>
              </a:solidFill>
              <a:latin typeface="Verdana 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b="1" dirty="0">
                <a:solidFill>
                  <a:srgbClr val="152F4E"/>
                </a:solidFill>
                <a:latin typeface="Verdana "/>
              </a:rPr>
              <a:t>Bildungswissenschaften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b="1" dirty="0">
                <a:solidFill>
                  <a:srgbClr val="152F4E"/>
                </a:solidFill>
                <a:latin typeface="Verdana "/>
              </a:rPr>
              <a:t>E-Learning und Medienbildung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b="1" dirty="0">
                <a:solidFill>
                  <a:srgbClr val="152F4E"/>
                </a:solidFill>
                <a:latin typeface="Verdana "/>
              </a:rPr>
              <a:t>Kommunale Gesundheitsförderung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1200" algn="l"/>
              </a:tabLst>
              <a:defRPr/>
            </a:pPr>
            <a:r>
              <a:rPr lang="de-DE" b="1" dirty="0">
                <a:solidFill>
                  <a:srgbClr val="152F4E"/>
                </a:solidFill>
                <a:latin typeface="Verdana "/>
              </a:rPr>
              <a:t>Digitale Bildung für nachhaltige Entwicklung (neu seit </a:t>
            </a:r>
            <a:r>
              <a:rPr lang="de-DE" b="1" dirty="0" err="1">
                <a:solidFill>
                  <a:srgbClr val="152F4E"/>
                </a:solidFill>
                <a:latin typeface="Verdana "/>
              </a:rPr>
              <a:t>WiSe</a:t>
            </a:r>
            <a:r>
              <a:rPr lang="de-DE" b="1" dirty="0">
                <a:solidFill>
                  <a:srgbClr val="152F4E"/>
                </a:solidFill>
                <a:latin typeface="Verdana "/>
              </a:rPr>
              <a:t> 2023/24)</a:t>
            </a:r>
          </a:p>
        </p:txBody>
      </p:sp>
    </p:spTree>
    <p:extLst>
      <p:ext uri="{BB962C8B-B14F-4D97-AF65-F5344CB8AC3E}">
        <p14:creationId xmlns:p14="http://schemas.microsoft.com/office/powerpoint/2010/main" val="37412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708923" cy="568325"/>
          </a:xfrm>
        </p:spPr>
        <p:txBody>
          <a:bodyPr/>
          <a:lstStyle/>
          <a:p>
            <a:r>
              <a:rPr lang="de-DE" sz="3600" dirty="0">
                <a:solidFill>
                  <a:srgbClr val="002060"/>
                </a:solidFill>
                <a:latin typeface="Verdana "/>
              </a:rPr>
              <a:t>Pädagogische Hochschule Heidelberg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01" y="0"/>
            <a:ext cx="2551199" cy="1458193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0C0DE4A-11AA-45FF-B889-1CF37E5EC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196975"/>
            <a:ext cx="10326988" cy="4849864"/>
          </a:xfrm>
        </p:spPr>
        <p:txBody>
          <a:bodyPr/>
          <a:lstStyle/>
          <a:p>
            <a:pPr>
              <a:buClr>
                <a:srgbClr val="FFC50B"/>
              </a:buClr>
              <a:buFont typeface="Wingdings" panose="05000000000000000000" pitchFamily="2" charset="2"/>
              <a:buChar char="n"/>
              <a:defRPr/>
            </a:pPr>
            <a:r>
              <a:rPr lang="de-DE" sz="1600" b="1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 Frühkindliche und Elementarbildung 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(BA FELBI)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Arbeit mit Kindern von 0-10 Jahren – großer Bedarf an Fachkräften durch Rechtsanspruch auf Krippenplatz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Semester, Beginn </a:t>
            </a:r>
            <a:r>
              <a:rPr lang="de-DE" sz="1600" dirty="0" err="1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WiSe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Bewerbung bis 15.07.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Abschluss: staatlich anerkannte*r </a:t>
            </a:r>
            <a:r>
              <a:rPr lang="de-DE" sz="1600" dirty="0" err="1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Kindheitspädagog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*in / Weiterqualifizierung: Masterstudiengang Bildungswissenschaften (Profil F)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endParaRPr lang="de-DE" sz="1600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FFC50B"/>
              </a:buClr>
              <a:buFont typeface="Wingdings" panose="05000000000000000000" pitchFamily="2" charset="2"/>
              <a:buChar char="n"/>
              <a:defRPr/>
            </a:pPr>
            <a:r>
              <a:rPr lang="de-DE" sz="1600" b="1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 Prävention und Gesundheitsförderung 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(BA GEFÖ)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Vermittlung von Methoden und Strategien der Prävention und Gesundheitsförderung, orientiert an den Inhalten und Forderungen der Ottawa Charta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Semester, Beginn </a:t>
            </a:r>
            <a:r>
              <a:rPr lang="de-DE" sz="1600" dirty="0" err="1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WiSe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Bewerbung bis 15.07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Abschluss: Tätigkeiten in Betrieben, Krankenkassen, Bildungseinrichtungen sowie Kommunen oder Reha- und Pflegeinrichtungen / Weiterqualifizierung: Masterstudiengang Kommunale Gesundheitsförderung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endParaRPr lang="de-DE" sz="1600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0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568" cy="568325"/>
          </a:xfrm>
        </p:spPr>
        <p:txBody>
          <a:bodyPr/>
          <a:lstStyle/>
          <a:p>
            <a:r>
              <a:rPr lang="de-DE" sz="3600" dirty="0">
                <a:solidFill>
                  <a:srgbClr val="002060"/>
                </a:solidFill>
                <a:latin typeface="Verdana "/>
              </a:rPr>
              <a:t>Pädagogische Hochschule Heidelberg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01" y="0"/>
            <a:ext cx="2551199" cy="1458193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0C0DE4A-11AA-45FF-B889-1CF37E5EC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203505"/>
            <a:ext cx="10473637" cy="4862998"/>
          </a:xfrm>
        </p:spPr>
        <p:txBody>
          <a:bodyPr/>
          <a:lstStyle/>
          <a:p>
            <a:pPr>
              <a:buClr>
                <a:srgbClr val="FFC50B"/>
              </a:buClr>
              <a:buFont typeface="Wingdings" panose="05000000000000000000" pitchFamily="2" charset="2"/>
              <a:buChar char="n"/>
              <a:defRPr/>
            </a:pPr>
            <a:r>
              <a:rPr lang="de-DE" sz="1600" b="1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 Gebärdensprachdolmetschen 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(BA GSD) 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Tätigkeiten im Bereich des Dolmetschens und Übersetzens zwischen Schrift-, Laut- und Gebärdensprache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Semester, Beginn </a:t>
            </a:r>
            <a:r>
              <a:rPr lang="de-DE" sz="1600" dirty="0" err="1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WiSe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Bewerbung bis 15.07.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Abschluss: Gebärdensprachdolmetscher*in (freiberuflich oder angestellt) / Weiterqualifizierung: Masterstudium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endParaRPr lang="de-DE" sz="1600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FFC50B"/>
              </a:buClr>
              <a:buFont typeface="Wingdings" panose="05000000000000000000" pitchFamily="2" charset="2"/>
              <a:buChar char="n"/>
              <a:defRPr/>
            </a:pPr>
            <a:r>
              <a:rPr lang="de-DE" sz="1600" b="1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 Bildungswissenschaften 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(MA BIWI)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Projektleitung, Führungs- und Leitungspositionen in Bildungsinstitutionen, wissenschaftliche Laufbahn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Profile: </a:t>
            </a:r>
          </a:p>
          <a:p>
            <a:pPr lvl="2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Profil A: Außerschulische Erziehung und Bildung im Kontext gesellschaftlicher Heterogenität</a:t>
            </a:r>
          </a:p>
          <a:p>
            <a:pPr lvl="2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Profil F: Bildungsprozesse in früher Kindheit und im Elementarbereich (Aufbau BA </a:t>
            </a:r>
            <a:r>
              <a:rPr lang="de-DE" sz="1600" dirty="0" err="1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Felbi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Semester, Beginn </a:t>
            </a:r>
            <a:r>
              <a:rPr lang="de-DE" sz="1600" dirty="0" err="1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WiSe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Bewerbung zum 15.05. / Weiterqualifizierung: Promotion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endParaRPr lang="de-DE" sz="1050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5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802602" cy="568325"/>
          </a:xfrm>
        </p:spPr>
        <p:txBody>
          <a:bodyPr/>
          <a:lstStyle/>
          <a:p>
            <a:r>
              <a:rPr lang="de-DE" sz="3600" dirty="0">
                <a:solidFill>
                  <a:srgbClr val="002060"/>
                </a:solidFill>
                <a:latin typeface="Verdana "/>
              </a:rPr>
              <a:t>Pädagogische Hochschule Heidelberg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01" y="0"/>
            <a:ext cx="2551199" cy="1458193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0C0DE4A-11AA-45FF-B889-1CF37E5EC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274612"/>
            <a:ext cx="10594405" cy="4624743"/>
          </a:xfrm>
        </p:spPr>
        <p:txBody>
          <a:bodyPr/>
          <a:lstStyle/>
          <a:p>
            <a:pPr>
              <a:buClr>
                <a:srgbClr val="FFC50B"/>
              </a:buClr>
              <a:buFont typeface="Wingdings" panose="05000000000000000000" pitchFamily="2" charset="2"/>
              <a:buChar char="n"/>
              <a:defRPr/>
            </a:pPr>
            <a:r>
              <a:rPr lang="de-DE" sz="1600" b="1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 E-Learning und Medienbildung 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(MA ELMEB)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Theorien und Konzepte der Mediendidaktik und Medienbildung – Medienverantwortung an Bildungseinrichtungen (z.B. E-Learning-Didaktiker*in, Redakteur*in, Journalist*in, Produzent*in von Bildungsprogrammen usw.)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Semester, zum </a:t>
            </a:r>
            <a:r>
              <a:rPr lang="de-DE" sz="1600" dirty="0" err="1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SoSe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Bewerbung bis 15.01. / Weiterqualifikation: Promotion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endParaRPr lang="de-DE" sz="1600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FFC50B"/>
              </a:buClr>
              <a:buFont typeface="Wingdings" panose="05000000000000000000" pitchFamily="2" charset="2"/>
              <a:buChar char="n"/>
              <a:defRPr/>
            </a:pPr>
            <a:r>
              <a:rPr lang="de-DE" sz="1600" b="1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 Kommunale Gesundheitsförderung 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(MA KGF) 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Planung bevölkerungs- und gruppenbezogener Maßnahmen im Gesundheitsbereich mit besonderem Bezug zu Kommunen und Städten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mögliche Arbeitgeber*innen: Sozialversicherungsträger, Landes- oder Bundesministerium für Gesundheit, Verbände und Vereine, Öffentlicher Gesundheitsdienst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Semester</a:t>
            </a:r>
            <a:r>
              <a:rPr lang="de-DE" sz="160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Beginn WiSe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Bewerbung zum 15.05. / Weiterqualifikation: Promotion</a:t>
            </a:r>
          </a:p>
          <a:p>
            <a:pPr>
              <a:buClr>
                <a:srgbClr val="FFC50B"/>
              </a:buClr>
              <a:buFont typeface="Wingdings" panose="05000000000000000000" pitchFamily="2" charset="2"/>
              <a:buChar char="n"/>
              <a:defRPr/>
            </a:pPr>
            <a:endParaRPr lang="de-DE" sz="1600" b="1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FFC50B"/>
              </a:buClr>
              <a:buFont typeface="Wingdings" panose="05000000000000000000" pitchFamily="2" charset="2"/>
              <a:buChar char="n"/>
              <a:defRPr/>
            </a:pPr>
            <a:r>
              <a:rPr lang="de-DE" sz="1600" b="1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 Digitale Bildung für nachhaltige Entwicklung </a:t>
            </a: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(MA DBNE) </a:t>
            </a:r>
            <a:r>
              <a:rPr lang="de-DE" sz="1600" i="1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 seit </a:t>
            </a:r>
            <a:r>
              <a:rPr lang="de-DE" sz="1600" i="1" dirty="0" err="1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WiSe</a:t>
            </a:r>
            <a:r>
              <a:rPr lang="de-DE" sz="1600" i="1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2023/24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Tätigkeitsfelder in der außerschulischen Bildung, bei kommunalen Arbeitgebern und in Wirtschafts-unternehmen in repräsentativen und operativen Bereichen</a:t>
            </a: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endParaRPr lang="de-DE" sz="1600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endParaRPr lang="de-DE" sz="1600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rgbClr val="FFC50B"/>
              </a:buClr>
              <a:buFont typeface="Symbol" panose="05050102010706020507" pitchFamily="18" charset="2"/>
              <a:buChar char="-"/>
              <a:defRPr/>
            </a:pPr>
            <a:endParaRPr lang="de-DE" sz="1600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802601" cy="568325"/>
          </a:xfrm>
        </p:spPr>
        <p:txBody>
          <a:bodyPr/>
          <a:lstStyle/>
          <a:p>
            <a:r>
              <a:rPr lang="de-DE" sz="3600" dirty="0">
                <a:solidFill>
                  <a:srgbClr val="002060"/>
                </a:solidFill>
                <a:latin typeface="Verdana "/>
              </a:rPr>
              <a:t>Pädagogische Hochschule Heidelberg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01" y="0"/>
            <a:ext cx="2551199" cy="145819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61048" y="1293963"/>
            <a:ext cx="596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Hochschulzugangsvoraussetzungen:</a:t>
            </a:r>
            <a:endParaRPr lang="de-DE" sz="1600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61049" y="1820173"/>
            <a:ext cx="89579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Allgemeine Hochschulreife oder fachgebundene Hochschulreife: alle Studiengänge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Fachhochschulreife: nur Frühkindliche und Elementarbildung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Fachhochschulreife + Deltaprüfung: alle Studiengänge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Beruflich Qualifizierte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51169" y="3671385"/>
            <a:ext cx="596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Auswahlverfahren:</a:t>
            </a:r>
          </a:p>
        </p:txBody>
      </p:sp>
      <p:sp>
        <p:nvSpPr>
          <p:cNvPr id="7" name="Freihandform 5">
            <a:extLst>
              <a:ext uri="{FF2B5EF4-FFF2-40B4-BE49-F238E27FC236}">
                <a16:creationId xmlns:a16="http://schemas.microsoft.com/office/drawing/2014/main" id="{EC698BBB-A472-4181-96A1-390CF219D2F2}"/>
              </a:ext>
            </a:extLst>
          </p:cNvPr>
          <p:cNvSpPr>
            <a:spLocks/>
          </p:cNvSpPr>
          <p:nvPr/>
        </p:nvSpPr>
        <p:spPr bwMode="auto">
          <a:xfrm>
            <a:off x="4168695" y="3829538"/>
            <a:ext cx="2020526" cy="1264874"/>
          </a:xfrm>
          <a:custGeom>
            <a:avLst/>
            <a:gdLst>
              <a:gd name="T0" fmla="*/ 0 w 2736304"/>
              <a:gd name="T1" fmla="*/ 0 h 1728192"/>
              <a:gd name="T2" fmla="*/ 2307936 w 2736304"/>
              <a:gd name="T3" fmla="*/ 0 h 1728192"/>
              <a:gd name="T4" fmla="*/ 2307936 w 2736304"/>
              <a:gd name="T5" fmla="*/ 617717 h 1728192"/>
              <a:gd name="T6" fmla="*/ 2339889 w 2736304"/>
              <a:gd name="T7" fmla="*/ 600354 h 1728192"/>
              <a:gd name="T8" fmla="*/ 2452184 w 2736304"/>
              <a:gd name="T9" fmla="*/ 577656 h 1728192"/>
              <a:gd name="T10" fmla="*/ 2740675 w 2736304"/>
              <a:gd name="T11" fmla="*/ 866483 h 1728192"/>
              <a:gd name="T12" fmla="*/ 2452184 w 2736304"/>
              <a:gd name="T13" fmla="*/ 1155310 h 1728192"/>
              <a:gd name="T14" fmla="*/ 2339889 w 2736304"/>
              <a:gd name="T15" fmla="*/ 1132613 h 1728192"/>
              <a:gd name="T16" fmla="*/ 2307936 w 2736304"/>
              <a:gd name="T17" fmla="*/ 1115250 h 1728192"/>
              <a:gd name="T18" fmla="*/ 2307936 w 2736304"/>
              <a:gd name="T19" fmla="*/ 1732965 h 1728192"/>
              <a:gd name="T20" fmla="*/ 0 w 2736304"/>
              <a:gd name="T21" fmla="*/ 1732965 h 17281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36304" h="1728192">
                <a:moveTo>
                  <a:pt x="0" y="0"/>
                </a:moveTo>
                <a:lnTo>
                  <a:pt x="2304256" y="0"/>
                </a:lnTo>
                <a:lnTo>
                  <a:pt x="2304256" y="616014"/>
                </a:lnTo>
                <a:lnTo>
                  <a:pt x="2336157" y="598699"/>
                </a:lnTo>
                <a:cubicBezTo>
                  <a:pt x="2370617" y="584124"/>
                  <a:pt x="2408503" y="576064"/>
                  <a:pt x="2448272" y="576064"/>
                </a:cubicBezTo>
                <a:cubicBezTo>
                  <a:pt x="2607348" y="576064"/>
                  <a:pt x="2736304" y="705020"/>
                  <a:pt x="2736304" y="864096"/>
                </a:cubicBezTo>
                <a:cubicBezTo>
                  <a:pt x="2736304" y="1023172"/>
                  <a:pt x="2607348" y="1152128"/>
                  <a:pt x="2448272" y="1152128"/>
                </a:cubicBezTo>
                <a:cubicBezTo>
                  <a:pt x="2408503" y="1152128"/>
                  <a:pt x="2370617" y="1144068"/>
                  <a:pt x="2336157" y="1129493"/>
                </a:cubicBezTo>
                <a:lnTo>
                  <a:pt x="2304256" y="1112178"/>
                </a:lnTo>
                <a:lnTo>
                  <a:pt x="2304256" y="1728192"/>
                </a:lnTo>
                <a:lnTo>
                  <a:pt x="0" y="1728192"/>
                </a:lnTo>
                <a:lnTo>
                  <a:pt x="0" y="0"/>
                </a:lnTo>
                <a:close/>
              </a:path>
            </a:pathLst>
          </a:custGeom>
          <a:solidFill>
            <a:srgbClr val="FFC50B"/>
          </a:solidFill>
          <a:ln w="9525" cap="flat" cmpd="sng" algn="ctr">
            <a:solidFill>
              <a:srgbClr val="FFC50B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feld 14">
            <a:extLst>
              <a:ext uri="{FF2B5EF4-FFF2-40B4-BE49-F238E27FC236}">
                <a16:creationId xmlns:a16="http://schemas.microsoft.com/office/drawing/2014/main" id="{801F77D1-293C-44BB-80DC-4A041BCCA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206" y="4230417"/>
            <a:ext cx="136032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Abiturnote</a:t>
            </a:r>
          </a:p>
          <a:p>
            <a:r>
              <a:rPr lang="de-DE" altLang="de-DE" sz="1050" dirty="0">
                <a:latin typeface="Verdana" panose="020B0604030504040204" pitchFamily="34" charset="0"/>
                <a:ea typeface="Verdana" panose="020B0604030504040204" pitchFamily="34" charset="0"/>
              </a:rPr>
              <a:t>max. 30 Punkte</a:t>
            </a:r>
            <a:endParaRPr lang="de-DE" altLang="de-DE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ihandform 12">
            <a:extLst>
              <a:ext uri="{FF2B5EF4-FFF2-40B4-BE49-F238E27FC236}">
                <a16:creationId xmlns:a16="http://schemas.microsoft.com/office/drawing/2014/main" id="{617FF5CE-97AF-4FBB-9B06-36194A0BE69C}"/>
              </a:ext>
            </a:extLst>
          </p:cNvPr>
          <p:cNvSpPr>
            <a:spLocks/>
          </p:cNvSpPr>
          <p:nvPr/>
        </p:nvSpPr>
        <p:spPr bwMode="auto">
          <a:xfrm>
            <a:off x="6279183" y="3829538"/>
            <a:ext cx="1773510" cy="1264874"/>
          </a:xfrm>
          <a:custGeom>
            <a:avLst/>
            <a:gdLst>
              <a:gd name="T0" fmla="*/ 0 w 2448000"/>
              <a:gd name="T1" fmla="*/ 0 h 1728192"/>
              <a:gd name="T2" fmla="*/ 2447400 w 2448000"/>
              <a:gd name="T3" fmla="*/ 0 h 1728192"/>
              <a:gd name="T4" fmla="*/ 2447400 w 2448000"/>
              <a:gd name="T5" fmla="*/ 1732965 h 1728192"/>
              <a:gd name="T6" fmla="*/ 0 w 2448000"/>
              <a:gd name="T7" fmla="*/ 1732965 h 1728192"/>
              <a:gd name="T8" fmla="*/ 0 w 2448000"/>
              <a:gd name="T9" fmla="*/ 1115250 h 1728192"/>
              <a:gd name="T10" fmla="*/ 31893 w 2448000"/>
              <a:gd name="T11" fmla="*/ 1132613 h 1728192"/>
              <a:gd name="T12" fmla="*/ 143984 w 2448000"/>
              <a:gd name="T13" fmla="*/ 1155310 h 1728192"/>
              <a:gd name="T14" fmla="*/ 431944 w 2448000"/>
              <a:gd name="T15" fmla="*/ 866483 h 1728192"/>
              <a:gd name="T16" fmla="*/ 143984 w 2448000"/>
              <a:gd name="T17" fmla="*/ 577656 h 1728192"/>
              <a:gd name="T18" fmla="*/ 31893 w 2448000"/>
              <a:gd name="T19" fmla="*/ 600354 h 1728192"/>
              <a:gd name="T20" fmla="*/ 0 w 2448000"/>
              <a:gd name="T21" fmla="*/ 617717 h 17281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48000" h="1728192">
                <a:moveTo>
                  <a:pt x="0" y="0"/>
                </a:moveTo>
                <a:lnTo>
                  <a:pt x="2448000" y="0"/>
                </a:lnTo>
                <a:lnTo>
                  <a:pt x="2448000" y="1728192"/>
                </a:lnTo>
                <a:lnTo>
                  <a:pt x="0" y="1728192"/>
                </a:lnTo>
                <a:lnTo>
                  <a:pt x="0" y="1112178"/>
                </a:lnTo>
                <a:lnTo>
                  <a:pt x="31901" y="1129493"/>
                </a:lnTo>
                <a:cubicBezTo>
                  <a:pt x="66361" y="1144068"/>
                  <a:pt x="104247" y="1152128"/>
                  <a:pt x="144016" y="1152128"/>
                </a:cubicBezTo>
                <a:cubicBezTo>
                  <a:pt x="303092" y="1152128"/>
                  <a:pt x="432048" y="1023172"/>
                  <a:pt x="432048" y="864096"/>
                </a:cubicBezTo>
                <a:cubicBezTo>
                  <a:pt x="432048" y="705020"/>
                  <a:pt x="303092" y="576064"/>
                  <a:pt x="144016" y="576064"/>
                </a:cubicBezTo>
                <a:cubicBezTo>
                  <a:pt x="104247" y="576064"/>
                  <a:pt x="66361" y="584124"/>
                  <a:pt x="31901" y="598699"/>
                </a:cubicBezTo>
                <a:lnTo>
                  <a:pt x="0" y="616014"/>
                </a:lnTo>
                <a:lnTo>
                  <a:pt x="0" y="0"/>
                </a:lnTo>
                <a:close/>
              </a:path>
            </a:pathLst>
          </a:custGeom>
          <a:solidFill>
            <a:srgbClr val="094372"/>
          </a:solidFill>
          <a:ln w="9525" cap="flat" cmpd="sng" algn="ctr">
            <a:solidFill>
              <a:srgbClr val="09437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feld 15">
            <a:extLst>
              <a:ext uri="{FF2B5EF4-FFF2-40B4-BE49-F238E27FC236}">
                <a16:creationId xmlns:a16="http://schemas.microsoft.com/office/drawing/2014/main" id="{56E680DA-A758-44EF-A621-95547504B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809" y="4059647"/>
            <a:ext cx="135397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Praktische</a:t>
            </a:r>
            <a:br>
              <a:rPr lang="de-DE" altLang="de-D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altLang="de-D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Tätigkeiten</a:t>
            </a:r>
          </a:p>
          <a:p>
            <a:r>
              <a:rPr lang="de-DE" altLang="de-DE" sz="10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max. 30 Punkte</a:t>
            </a:r>
          </a:p>
        </p:txBody>
      </p:sp>
      <p:sp>
        <p:nvSpPr>
          <p:cNvPr id="12" name="Textfeld 18">
            <a:extLst>
              <a:ext uri="{FF2B5EF4-FFF2-40B4-BE49-F238E27FC236}">
                <a16:creationId xmlns:a16="http://schemas.microsoft.com/office/drawing/2014/main" id="{7DD5F10E-88D0-4457-B24A-B8DF4A9EB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655" y="3829538"/>
            <a:ext cx="3430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Punkte aus beiden Bereichen werden addiert und Rangliste wird gebildet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nach der Rangliste werden die Studienplätze vergeben</a:t>
            </a:r>
            <a:endParaRPr lang="de-DE" altLang="de-DE" sz="1600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79183" y="5118455"/>
            <a:ext cx="1773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12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bewertet werden praktische, </a:t>
            </a:r>
          </a:p>
          <a:p>
            <a:pPr algn="ctr"/>
            <a:r>
              <a:rPr lang="de-DE" altLang="de-DE" sz="12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pädagogische oder </a:t>
            </a:r>
          </a:p>
          <a:p>
            <a:pPr algn="ctr"/>
            <a:r>
              <a:rPr lang="de-DE" altLang="de-DE" sz="12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soziale Tätigkeiten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151169" y="3022777"/>
            <a:ext cx="1011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Online-Bewerbung: </a:t>
            </a:r>
            <a:r>
              <a:rPr lang="de-DE" altLang="de-DE" sz="2400" dirty="0">
                <a:solidFill>
                  <a:srgbClr val="152F4E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https://campus.ph-heidelberg.de</a:t>
            </a:r>
            <a:endParaRPr lang="de-DE" altLang="de-DE" sz="2400" dirty="0">
              <a:solidFill>
                <a:srgbClr val="152F4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4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994059" cy="568325"/>
          </a:xfrm>
        </p:spPr>
        <p:txBody>
          <a:bodyPr/>
          <a:lstStyle/>
          <a:p>
            <a:r>
              <a:rPr lang="de-DE" sz="3600" dirty="0">
                <a:solidFill>
                  <a:srgbClr val="002060"/>
                </a:solidFill>
                <a:latin typeface="Verdana "/>
              </a:rPr>
              <a:t>Pädagogische Hochschule Heidelberg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01" y="0"/>
            <a:ext cx="2551199" cy="1458193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20FF44FD-6A10-1385-73F5-B3FA54284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664" y="1258602"/>
            <a:ext cx="4575154" cy="724334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de-DE" sz="2400" dirty="0">
                <a:solidFill>
                  <a:srgbClr val="152F4E"/>
                </a:solidFill>
                <a:latin typeface="Verdana "/>
              </a:rPr>
              <a:t>Erweiterungsfächer &amp; </a:t>
            </a:r>
          </a:p>
          <a:p>
            <a:pPr>
              <a:defRPr/>
            </a:pPr>
            <a:r>
              <a:rPr lang="de-DE" altLang="de-DE" sz="2400" dirty="0">
                <a:solidFill>
                  <a:srgbClr val="152F4E"/>
                </a:solidFill>
                <a:latin typeface="Verdana "/>
              </a:rPr>
              <a:t>Zusatzqualifikationen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198F58E-A366-6A66-9A1D-049762AB6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5" y="2308088"/>
            <a:ext cx="5033923" cy="2893220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20FF44FD-6A10-1385-73F5-B3FA54284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317" y="1258602"/>
            <a:ext cx="4876309" cy="784717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de-DE" sz="2400" dirty="0">
                <a:solidFill>
                  <a:srgbClr val="152F4E"/>
                </a:solidFill>
                <a:latin typeface="Verdana "/>
              </a:rPr>
              <a:t>Studieren &amp; Praktika im Ausland?</a:t>
            </a:r>
            <a:endParaRPr lang="de-DE" altLang="de-DE" sz="2000" dirty="0">
              <a:solidFill>
                <a:srgbClr val="152F4E"/>
              </a:solidFill>
              <a:latin typeface="Verdana 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038" y="2176250"/>
            <a:ext cx="5214588" cy="302505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9208" y="2891738"/>
            <a:ext cx="1614384" cy="146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4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Bereich </a:t>
            </a:r>
            <a:r>
              <a:rPr lang="de-DE" sz="4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Gesundheit</a:t>
            </a:r>
            <a:endParaRPr lang="de-DE" dirty="0">
              <a:latin typeface="Verdana 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3937"/>
          <a:stretch/>
        </p:blipFill>
        <p:spPr>
          <a:xfrm>
            <a:off x="7943829" y="365125"/>
            <a:ext cx="2177252" cy="13943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446" y="3273740"/>
            <a:ext cx="2177251" cy="13396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/>
          <a:srcRect t="3911"/>
          <a:stretch/>
        </p:blipFill>
        <p:spPr>
          <a:xfrm>
            <a:off x="7478278" y="4640744"/>
            <a:ext cx="2177252" cy="136148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072" y="1801296"/>
            <a:ext cx="2177252" cy="1445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76676-F357-EEDB-0169-7CF9640F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98" y="190262"/>
            <a:ext cx="1535954" cy="6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AA2C84-EAB2-4AAA-AE48-8BFC7E77C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757"/>
            <a:ext cx="8050162" cy="4351338"/>
          </a:xfrm>
        </p:spPr>
        <p:txBody>
          <a:bodyPr/>
          <a:lstStyle/>
          <a:p>
            <a:r>
              <a:rPr lang="de-DE" dirty="0"/>
              <a:t>Angewandte Gesundheits- und Pflegewissenschaften </a:t>
            </a:r>
          </a:p>
          <a:p>
            <a:r>
              <a:rPr lang="de-DE" dirty="0"/>
              <a:t>(bis 2028 aufgrund gesetzlicher Veränderungen)</a:t>
            </a:r>
          </a:p>
          <a:p>
            <a:r>
              <a:rPr lang="de-DE" dirty="0"/>
              <a:t>Primärqualifizierender Studiengang Pflege</a:t>
            </a:r>
          </a:p>
          <a:p>
            <a:r>
              <a:rPr lang="de-DE" dirty="0"/>
              <a:t>Angewandte Pflegewissenschaft (Berufsintegrierend)</a:t>
            </a:r>
          </a:p>
          <a:p>
            <a:r>
              <a:rPr lang="de-DE" dirty="0"/>
              <a:t>Angewandte Hebammenwissenschaft</a:t>
            </a:r>
          </a:p>
          <a:p>
            <a:r>
              <a:rPr lang="de-DE" dirty="0"/>
              <a:t>Interprofessionelle Gesundheitsversorgung</a:t>
            </a:r>
          </a:p>
          <a:p>
            <a:r>
              <a:rPr lang="de-DE" dirty="0"/>
              <a:t>Medizintechnische Wissenschaften</a:t>
            </a:r>
          </a:p>
          <a:p>
            <a:r>
              <a:rPr lang="de-DE" dirty="0" err="1"/>
              <a:t>Physician</a:t>
            </a:r>
            <a:r>
              <a:rPr lang="de-DE" dirty="0"/>
              <a:t> </a:t>
            </a:r>
            <a:r>
              <a:rPr lang="de-DE" dirty="0" err="1"/>
              <a:t>Assistant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822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350188" cy="744584"/>
          </a:xfrm>
        </p:spPr>
        <p:txBody>
          <a:bodyPr/>
          <a:lstStyle/>
          <a:p>
            <a:r>
              <a:rPr lang="de-DE" sz="2800" b="1" dirty="0">
                <a:latin typeface="Verdana "/>
              </a:rPr>
              <a:t>Primärqualifizierendes Studium </a:t>
            </a:r>
            <a:br>
              <a:rPr lang="de-DE" sz="2800" dirty="0">
                <a:latin typeface="Verdana "/>
              </a:rPr>
            </a:br>
            <a:r>
              <a:rPr lang="de-DE" sz="2800" dirty="0">
                <a:latin typeface="Verdana "/>
                <a:sym typeface="Wingdings" panose="05000000000000000000" pitchFamily="2" charset="2"/>
              </a:rPr>
              <a:t>- 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</a:rPr>
              <a:t>Angewandte Hebammenwissenschaft </a:t>
            </a:r>
            <a:r>
              <a:rPr 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</a:rPr>
              <a:t>B.Sc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</a:rPr>
              <a:t>.</a:t>
            </a:r>
            <a:b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</a:rPr>
            </a:b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  <a:sym typeface="Wingdings" panose="05000000000000000000" pitchFamily="2" charset="2"/>
              </a:rPr>
              <a:t>- Pflege </a:t>
            </a:r>
            <a:r>
              <a:rPr 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  <a:sym typeface="Wingdings" panose="05000000000000000000" pitchFamily="2" charset="2"/>
              </a:rPr>
              <a:t>B.Sc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  <a:sym typeface="Wingdings" panose="05000000000000000000" pitchFamily="2" charset="2"/>
              </a:rPr>
              <a:t>.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</a:rPr>
              <a:t>  </a:t>
            </a:r>
            <a:r>
              <a:rPr lang="de-DE" sz="2800" b="1" dirty="0">
                <a:latin typeface="Verdana "/>
              </a:rPr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251420-4966-2BD4-1992-47B9BFCE0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8" y="1596569"/>
            <a:ext cx="6541067" cy="1836874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7DC92D9-E520-055C-AC62-C44004399808}"/>
              </a:ext>
            </a:extLst>
          </p:cNvPr>
          <p:cNvSpPr txBox="1">
            <a:spLocks/>
          </p:cNvSpPr>
          <p:nvPr/>
        </p:nvSpPr>
        <p:spPr>
          <a:xfrm>
            <a:off x="374588" y="3445398"/>
            <a:ext cx="10242612" cy="72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97941" indent="-197941" algn="l" defTabSz="957913" rtl="0" eaLnBrk="1" latinLnBrk="0" hangingPunct="1">
              <a:lnSpc>
                <a:spcPts val="1899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rgbClr val="5C6971"/>
                </a:solidFill>
                <a:latin typeface="+mn-lt"/>
                <a:ea typeface="+mn-ea"/>
                <a:cs typeface="+mn-cs"/>
              </a:defRPr>
            </a:lvl2pPr>
            <a:lvl3pPr marL="0" indent="0" algn="l" defTabSz="957913" rtl="0" eaLnBrk="1" latinLnBrk="0" hangingPunct="1">
              <a:lnSpc>
                <a:spcPts val="2399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3pPr>
            <a:lvl4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4pPr>
            <a:lvl5pPr marL="323903" indent="-197941" algn="l" defTabSz="957913" rtl="0" eaLnBrk="1" latinLnBrk="0" hangingPunct="1">
              <a:lnSpc>
                <a:spcPts val="2199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600" b="0" kern="120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5pPr>
            <a:lvl6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125962" indent="-125962" algn="l" defTabSz="957913" rtl="0" eaLnBrk="1" latinLnBrk="0" hangingPunct="1">
              <a:lnSpc>
                <a:spcPts val="2199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Besonderheit eines primärqualifizierenden Studiums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 </a:t>
            </a:r>
          </a:p>
          <a:p>
            <a:pPr marL="0" marR="0" lvl="0" indent="0" algn="l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Innerhalb von 3,5 Jahren (7 Semester) erwerben Sie: </a:t>
            </a:r>
          </a:p>
          <a:p>
            <a:pPr marL="0" marR="0" lvl="0" indent="0" algn="l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Bachelorabschluss  &amp; Berufszulassung (Staatliche Zulassung) </a:t>
            </a:r>
          </a:p>
          <a:p>
            <a:pPr marL="197941" marR="0" lvl="0" indent="-197941" algn="l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Staatliche Zulassung als Hebamme (Studiengang Angewandte Hebammenwissenschaft)</a:t>
            </a:r>
          </a:p>
          <a:p>
            <a:pPr marL="197941" marR="0" lvl="0" indent="-197941" algn="l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Staatliche Zulassung als Pflegefachperson (Studiengang Pflege) </a:t>
            </a:r>
          </a:p>
          <a:p>
            <a:pPr marL="0" marR="0" lvl="0" indent="0" algn="l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Bewerbung und Abschluss Studienvertrag erfolgt direkt bei Dualen Partner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 (z.B. Klinik)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0" marR="0" lvl="0" indent="0" algn="l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197941" marR="0" lvl="0" indent="-197941" algn="l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E8F727F-249C-6CE7-DFA9-3C80D6258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98" y="190262"/>
            <a:ext cx="1535954" cy="6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7DC92D9-E520-055C-AC62-C44004399808}"/>
              </a:ext>
            </a:extLst>
          </p:cNvPr>
          <p:cNvSpPr txBox="1">
            <a:spLocks/>
          </p:cNvSpPr>
          <p:nvPr/>
        </p:nvSpPr>
        <p:spPr>
          <a:xfrm>
            <a:off x="6911142" y="1673452"/>
            <a:ext cx="2368784" cy="10768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197941" indent="-197941" algn="l" defTabSz="957913" rtl="0" eaLnBrk="1" latinLnBrk="0" hangingPunct="1">
              <a:lnSpc>
                <a:spcPts val="1899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rgbClr val="5C6971"/>
                </a:solidFill>
                <a:latin typeface="+mn-lt"/>
                <a:ea typeface="+mn-ea"/>
                <a:cs typeface="+mn-cs"/>
              </a:defRPr>
            </a:lvl2pPr>
            <a:lvl3pPr marL="0" indent="0" algn="l" defTabSz="957913" rtl="0" eaLnBrk="1" latinLnBrk="0" hangingPunct="1">
              <a:lnSpc>
                <a:spcPts val="2399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3pPr>
            <a:lvl4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4pPr>
            <a:lvl5pPr marL="323903" indent="-197941" algn="l" defTabSz="957913" rtl="0" eaLnBrk="1" latinLnBrk="0" hangingPunct="1">
              <a:lnSpc>
                <a:spcPts val="2199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600" b="0" kern="120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5pPr>
            <a:lvl6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125962" indent="-125962" algn="l" defTabSz="957913" rtl="0" eaLnBrk="1" latinLnBrk="0" hangingPunct="1">
              <a:lnSpc>
                <a:spcPts val="2199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57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Monatliche Vergütung </a:t>
            </a:r>
          </a:p>
          <a:p>
            <a:pPr marL="0" marR="0" lvl="0" indent="0" algn="ctr" defTabSz="957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während Ihres gesamten Studiums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0" marR="0" lvl="0" indent="0" algn="ctr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197941" marR="0" lvl="0" indent="-197941" algn="ctr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7DC92D9-E520-055C-AC62-C44004399808}"/>
              </a:ext>
            </a:extLst>
          </p:cNvPr>
          <p:cNvSpPr txBox="1">
            <a:spLocks/>
          </p:cNvSpPr>
          <p:nvPr/>
        </p:nvSpPr>
        <p:spPr>
          <a:xfrm>
            <a:off x="7355041" y="2820209"/>
            <a:ext cx="2368784" cy="598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197941" indent="-197941" algn="l" defTabSz="957913" rtl="0" eaLnBrk="1" latinLnBrk="0" hangingPunct="1">
              <a:lnSpc>
                <a:spcPts val="1899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rgbClr val="5C6971"/>
                </a:solidFill>
                <a:latin typeface="+mn-lt"/>
                <a:ea typeface="+mn-ea"/>
                <a:cs typeface="+mn-cs"/>
              </a:defRPr>
            </a:lvl2pPr>
            <a:lvl3pPr marL="0" indent="0" algn="l" defTabSz="957913" rtl="0" eaLnBrk="1" latinLnBrk="0" hangingPunct="1">
              <a:lnSpc>
                <a:spcPts val="2399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3pPr>
            <a:lvl4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4pPr>
            <a:lvl5pPr marL="323903" indent="-197941" algn="l" defTabSz="957913" rtl="0" eaLnBrk="1" latinLnBrk="0" hangingPunct="1">
              <a:lnSpc>
                <a:spcPts val="2199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600" b="0" kern="120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5pPr>
            <a:lvl6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125962" indent="-125962" algn="l" defTabSz="957913" rtl="0" eaLnBrk="1" latinLnBrk="0" hangingPunct="1">
              <a:lnSpc>
                <a:spcPts val="2199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57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Auslandssemester möglich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0" marR="0" lvl="0" indent="0" algn="ctr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197941" marR="0" lvl="0" indent="-197941" algn="ctr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7DC92D9-E520-055C-AC62-C44004399808}"/>
              </a:ext>
            </a:extLst>
          </p:cNvPr>
          <p:cNvSpPr txBox="1">
            <a:spLocks/>
          </p:cNvSpPr>
          <p:nvPr/>
        </p:nvSpPr>
        <p:spPr>
          <a:xfrm>
            <a:off x="8440891" y="3617580"/>
            <a:ext cx="2368784" cy="598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197941" indent="-197941" algn="l" defTabSz="957913" rtl="0" eaLnBrk="1" latinLnBrk="0" hangingPunct="1">
              <a:lnSpc>
                <a:spcPts val="1899"/>
              </a:lnSpc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rgbClr val="5C6971"/>
                </a:solidFill>
                <a:latin typeface="+mn-lt"/>
                <a:ea typeface="+mn-ea"/>
                <a:cs typeface="+mn-cs"/>
              </a:defRPr>
            </a:lvl2pPr>
            <a:lvl3pPr marL="0" indent="0" algn="l" defTabSz="957913" rtl="0" eaLnBrk="1" latinLnBrk="0" hangingPunct="1">
              <a:lnSpc>
                <a:spcPts val="2399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3pPr>
            <a:lvl4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4pPr>
            <a:lvl5pPr marL="323903" indent="-197941" algn="l" defTabSz="957913" rtl="0" eaLnBrk="1" latinLnBrk="0" hangingPunct="1">
              <a:lnSpc>
                <a:spcPts val="2199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1600" b="0" kern="1200">
                <a:solidFill>
                  <a:srgbClr val="5C6971"/>
                </a:solidFill>
                <a:latin typeface="+mj-lt"/>
                <a:ea typeface="+mn-ea"/>
                <a:cs typeface="+mn-cs"/>
              </a:defRPr>
            </a:lvl5pPr>
            <a:lvl6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125962" indent="-125962" algn="l" defTabSz="957913" rtl="0" eaLnBrk="1" latinLnBrk="0" hangingPunct="1">
              <a:lnSpc>
                <a:spcPts val="2199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57913" rtl="0" eaLnBrk="1" latinLnBrk="0" hangingPunct="1">
              <a:lnSpc>
                <a:spcPts val="2199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57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Theorie erfolgt auch im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Skill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-und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SimLab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0" marR="0" lvl="0" indent="0" algn="ctr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197941" marR="0" lvl="0" indent="-197941" algn="ctr" defTabSz="957913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9083F41-D7A7-4471-B29B-E847FDAD3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1470873"/>
            <a:ext cx="2274564" cy="1279443"/>
          </a:xfrm>
          <a:prstGeom prst="round2DiagRect">
            <a:avLst>
              <a:gd name="adj1" fmla="val 16667"/>
              <a:gd name="adj2" fmla="val 14693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37720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584"/>
          </a:xfrm>
        </p:spPr>
        <p:txBody>
          <a:bodyPr/>
          <a:lstStyle/>
          <a:p>
            <a:r>
              <a:rPr lang="de-DE" sz="2800" b="1" dirty="0">
                <a:latin typeface="Verdana "/>
              </a:rPr>
              <a:t>Ausbildungsintegrierter Studiengang </a:t>
            </a:r>
            <a:br>
              <a:rPr lang="de-DE" sz="2800" dirty="0">
                <a:latin typeface="Verdana "/>
              </a:rPr>
            </a:b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"/>
              </a:rPr>
              <a:t>Angewandte Gesundheits- und Pflegewissenschaften </a:t>
            </a:r>
            <a:r>
              <a:rPr lang="de-DE" sz="2800" dirty="0">
                <a:latin typeface="Verdana "/>
              </a:rPr>
              <a:t>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F28715-3F96-916A-C976-0D246CAA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9196" y="1384301"/>
            <a:ext cx="7529091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9FB173E-BF17-5120-C140-56B489258362}"/>
              </a:ext>
            </a:extLst>
          </p:cNvPr>
          <p:cNvSpPr txBox="1">
            <a:spLocks/>
          </p:cNvSpPr>
          <p:nvPr/>
        </p:nvSpPr>
        <p:spPr>
          <a:xfrm>
            <a:off x="610341" y="3763319"/>
            <a:ext cx="9920918" cy="1137564"/>
          </a:xfrm>
          <a:prstGeom prst="rect">
            <a:avLst/>
          </a:prstGeom>
        </p:spPr>
        <p:txBody>
          <a:bodyPr/>
          <a:lstStyle>
            <a:lvl1pPr marL="6350" indent="0" algn="l" defTabSz="7200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25" indent="-161925" algn="l" defTabSz="7200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4325" indent="-173038" algn="l" defTabSz="720000" rtl="0" eaLnBrk="1" latinLnBrk="0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b="0" i="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7476" indent="-187902" algn="l" defTabSz="720000" rtl="0" eaLnBrk="1" latinLnBrk="0" hangingPunct="1">
              <a:lnSpc>
                <a:spcPts val="2087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»"/>
              <a:tabLst>
                <a:tab pos="144000" algn="l"/>
                <a:tab pos="288000" algn="l"/>
                <a:tab pos="432000" algn="l"/>
              </a:tabLst>
              <a:defRPr sz="15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119574" indent="-119574" algn="l" defTabSz="720000" rtl="0" eaLnBrk="1" latinLnBrk="0" hangingPunct="1">
              <a:lnSpc>
                <a:spcPts val="2087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44000" algn="l"/>
                <a:tab pos="288000" algn="l"/>
                <a:tab pos="432000" algn="l"/>
              </a:tabLst>
              <a:defRPr sz="15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Besonderheit: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 </a:t>
            </a:r>
          </a:p>
          <a:p>
            <a:pPr marL="292100" marR="0" lvl="0" indent="-28575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Innerhalb von vier Jahren zwei Abschlüsse: Erwerb eines Hochschulabschlusses und mit dem Abschluss der Ausbildung die Berufszulassung als Pflegefachperson.</a:t>
            </a:r>
          </a:p>
          <a:p>
            <a:pPr marL="292100" marR="0" lvl="0" indent="-28575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Bewerbung direkt beim Dualen Partner (z.B. Klinik)</a:t>
            </a:r>
          </a:p>
          <a:p>
            <a:pPr marL="292100" marR="0" lvl="0" indent="-28575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Aufgrund gesetzlicher Änderungen läuft das Studium AGPW 2028 aus, ab Okt. 2024 primärqualifizierendes Studium Pflege B.Sc.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* 						</a:t>
            </a:r>
          </a:p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*vorbehaltlich Akkreditierung</a:t>
            </a:r>
          </a:p>
          <a:p>
            <a:pPr marL="292100" marR="0" lvl="0" indent="-28575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E2001A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5D47044-5155-597A-A60D-688951723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98" y="190262"/>
            <a:ext cx="1535954" cy="6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6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096297-121F-4619-B6F4-35222EBD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" y="872631"/>
            <a:ext cx="11779624" cy="50446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F6D631-87E5-46AD-80EB-F5EC78E6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Gesundheit und Sozialwesen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1C0069-6799-4F69-8618-48360A22E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Wir stellen heute</a:t>
            </a:r>
          </a:p>
          <a:p>
            <a:pPr marL="0" indent="0" algn="ctr">
              <a:buNone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sinnstiftende und kreative Studiengänge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vor, </a:t>
            </a:r>
          </a:p>
          <a:p>
            <a:pPr marL="0" indent="0" algn="ctr">
              <a:buNone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rund um die 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Arbeit mit Menschen </a:t>
            </a:r>
          </a:p>
          <a:p>
            <a:pPr marL="0" indent="0" algn="ctr">
              <a:buNone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aus den 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Bereichen Pädagogik, Therapie, Soziale Arbeit </a:t>
            </a:r>
            <a:r>
              <a:rPr lang="de-DE" b="1" dirty="0" err="1">
                <a:latin typeface="Verdana" panose="020B0604030504040204" pitchFamily="34" charset="0"/>
                <a:ea typeface="Verdana" panose="020B0604030504040204" pitchFamily="34" charset="0"/>
              </a:rPr>
              <a:t>uvm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7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71120" cy="744584"/>
          </a:xfrm>
        </p:spPr>
        <p:txBody>
          <a:bodyPr/>
          <a:lstStyle/>
          <a:p>
            <a:r>
              <a:rPr lang="de-DE" sz="2800" dirty="0">
                <a:latin typeface="Verdana "/>
              </a:rPr>
              <a:t>Interprofessionelle Gesundheitsversorgung &amp;</a:t>
            </a:r>
            <a:br>
              <a:rPr lang="de-DE" sz="2800" dirty="0">
                <a:latin typeface="Verdana "/>
              </a:rPr>
            </a:br>
            <a:r>
              <a:rPr lang="de-DE" sz="2800" dirty="0">
                <a:latin typeface="Verdana "/>
              </a:rPr>
              <a:t>Medizintechnische Wissenschaften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0C13A-1249-C0B4-AF7C-62295A22F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" b="-1"/>
          <a:stretch/>
        </p:blipFill>
        <p:spPr bwMode="auto">
          <a:xfrm>
            <a:off x="938673" y="1509899"/>
            <a:ext cx="7563301" cy="19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6DF0371-645C-2919-0EAF-74B8571D4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"/>
          <a:stretch/>
        </p:blipFill>
        <p:spPr bwMode="auto">
          <a:xfrm>
            <a:off x="938673" y="3427442"/>
            <a:ext cx="7575593" cy="19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4068AAB-FCA1-241C-9C69-4F1E3C3E8A6B}"/>
              </a:ext>
            </a:extLst>
          </p:cNvPr>
          <p:cNvSpPr txBox="1">
            <a:spLocks/>
          </p:cNvSpPr>
          <p:nvPr/>
        </p:nvSpPr>
        <p:spPr>
          <a:xfrm>
            <a:off x="838200" y="5219648"/>
            <a:ext cx="10944238" cy="782092"/>
          </a:xfrm>
          <a:prstGeom prst="rect">
            <a:avLst/>
          </a:prstGeom>
        </p:spPr>
        <p:txBody>
          <a:bodyPr/>
          <a:lstStyle>
            <a:lvl1pPr marL="6350" indent="0" algn="l" defTabSz="7200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25" indent="-161925" algn="l" defTabSz="7200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4325" indent="-173038" algn="l" defTabSz="720000" rtl="0" eaLnBrk="1" latinLnBrk="0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b="0" i="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7476" indent="-187902" algn="l" defTabSz="720000" rtl="0" eaLnBrk="1" latinLnBrk="0" hangingPunct="1">
              <a:lnSpc>
                <a:spcPts val="2087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»"/>
              <a:tabLst>
                <a:tab pos="144000" algn="l"/>
                <a:tab pos="288000" algn="l"/>
                <a:tab pos="432000" algn="l"/>
              </a:tabLst>
              <a:defRPr sz="15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119574" indent="-119574" algn="l" defTabSz="720000" rtl="0" eaLnBrk="1" latinLnBrk="0" hangingPunct="1">
              <a:lnSpc>
                <a:spcPts val="2087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44000" algn="l"/>
                <a:tab pos="288000" algn="l"/>
                <a:tab pos="432000" algn="l"/>
              </a:tabLst>
              <a:defRPr sz="15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5B9BD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Besonderheit: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 </a:t>
            </a:r>
          </a:p>
          <a:p>
            <a:pPr marL="292100" marR="0" lvl="0" indent="-28575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"/>
                <a:ea typeface="+mn-ea"/>
                <a:cs typeface="+mn-cs"/>
              </a:rPr>
              <a:t>Anerkennungsmodell: Das Studium beginnt nach erfolgreichem Berufsabschluss.</a:t>
            </a:r>
          </a:p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5B9BD5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5B9BD5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2E8FA6-0161-2C5B-D1A6-6EBB42FD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98" y="190262"/>
            <a:ext cx="1535954" cy="6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95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" y="169743"/>
            <a:ext cx="10333798" cy="744584"/>
          </a:xfrm>
        </p:spPr>
        <p:txBody>
          <a:bodyPr/>
          <a:lstStyle/>
          <a:p>
            <a:r>
              <a:rPr lang="de-DE" sz="3600" dirty="0">
                <a:latin typeface="Verdana "/>
              </a:rPr>
              <a:t>Studium im Gesundheitsbereich – Karriere	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4068AAB-FCA1-241C-9C69-4F1E3C3E8A6B}"/>
              </a:ext>
            </a:extLst>
          </p:cNvPr>
          <p:cNvSpPr txBox="1">
            <a:spLocks/>
          </p:cNvSpPr>
          <p:nvPr/>
        </p:nvSpPr>
        <p:spPr>
          <a:xfrm>
            <a:off x="88900" y="1071583"/>
            <a:ext cx="12014200" cy="782092"/>
          </a:xfrm>
          <a:prstGeom prst="rect">
            <a:avLst/>
          </a:prstGeom>
        </p:spPr>
        <p:txBody>
          <a:bodyPr/>
          <a:lstStyle>
            <a:lvl1pPr marL="6350" indent="0" algn="l" defTabSz="7200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25" indent="-161925" algn="l" defTabSz="7200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4325" indent="-173038" algn="l" defTabSz="720000" rtl="0" eaLnBrk="1" latinLnBrk="0" hangingPunct="1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§"/>
              <a:tabLst/>
              <a:defRPr sz="1800" b="0" i="0" kern="1200" cap="none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7476" indent="-187902" algn="l" defTabSz="720000" rtl="0" eaLnBrk="1" latinLnBrk="0" hangingPunct="1">
              <a:lnSpc>
                <a:spcPts val="2087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»"/>
              <a:tabLst>
                <a:tab pos="144000" algn="l"/>
                <a:tab pos="288000" algn="l"/>
                <a:tab pos="432000" algn="l"/>
              </a:tabLst>
              <a:defRPr sz="15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6pPr>
            <a:lvl7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119574" indent="-119574" algn="l" defTabSz="720000" rtl="0" eaLnBrk="1" latinLnBrk="0" hangingPunct="1">
              <a:lnSpc>
                <a:spcPts val="2087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44000" algn="l"/>
                <a:tab pos="288000" algn="l"/>
                <a:tab pos="432000" algn="l"/>
              </a:tabLst>
              <a:defRPr sz="15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720000" rtl="0" eaLnBrk="1" latinLnBrk="0" hangingPunct="1">
              <a:lnSpc>
                <a:spcPts val="2087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44000" algn="l"/>
                <a:tab pos="288000" algn="l"/>
                <a:tab pos="432000" algn="l"/>
              </a:tabLst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5B9BD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 "/>
                <a:ea typeface="+mn-ea"/>
                <a:cs typeface="+mn-cs"/>
              </a:rPr>
              <a:t>Mit </a:t>
            </a:r>
            <a:r>
              <a:rPr kumimoji="0" lang="de-DE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 "/>
                <a:ea typeface="+mn-ea"/>
                <a:cs typeface="+mn-cs"/>
              </a:rPr>
              <a:t>allen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 "/>
                <a:ea typeface="+mn-ea"/>
                <a:cs typeface="+mn-cs"/>
              </a:rPr>
              <a:t> Studienabschlüssen des Fachbereichs Gesundheit bestehen hervorragende Karrieremöglichkeiten:</a:t>
            </a:r>
          </a:p>
          <a:p>
            <a:pPr marL="292100" marR="0" lvl="0" indent="-28575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 "/>
                <a:ea typeface="+mn-ea"/>
                <a:cs typeface="+mn-cs"/>
              </a:rPr>
              <a:t>Möglichkeit Masterabschluss am DHBW CAS (Master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 "/>
                <a:ea typeface="+mn-ea"/>
                <a:cs typeface="+mn-cs"/>
              </a:rPr>
              <a:t>Advanced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 "/>
                <a:ea typeface="+mn-ea"/>
                <a:cs typeface="+mn-cs"/>
              </a:rPr>
              <a:t> Practice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 "/>
                <a:ea typeface="+mn-ea"/>
                <a:cs typeface="+mn-cs"/>
              </a:rPr>
              <a:t>Healthcare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 "/>
                <a:ea typeface="+mn-ea"/>
                <a:cs typeface="+mn-cs"/>
              </a:rPr>
              <a:t>), </a:t>
            </a:r>
          </a:p>
          <a:p>
            <a:pPr marL="292100" marR="0" lvl="0" indent="-28575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 "/>
                <a:ea typeface="+mn-ea"/>
                <a:cs typeface="+mn-cs"/>
              </a:rPr>
              <a:t>Möglichkeit zur Promotion</a:t>
            </a:r>
          </a:p>
          <a:p>
            <a:pPr marL="292100" marR="0" lvl="0" indent="-28575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 "/>
                <a:ea typeface="+mn-ea"/>
                <a:cs typeface="+mn-cs"/>
              </a:rPr>
              <a:t>Spezifische Karrieremodelle in den Kliniken (z.B. Traineestellen)</a:t>
            </a:r>
          </a:p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5B9BD5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5B9BD5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  <a:p>
            <a:pPr marL="6350" marR="0" lvl="0" indent="0" algn="l" defTabSz="7200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rgbClr val="5B9BD5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2E8FA6-0161-2C5B-D1A6-6EBB42FD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98" y="190262"/>
            <a:ext cx="1535954" cy="6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850164"/>
            <a:ext cx="3854450" cy="311576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052101" y="2838383"/>
            <a:ext cx="2184400" cy="31393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Bachelorabsolventin Studiengang Angewandte Gesundheits- und Pflegewissenschaften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Heute mit Masterabschluss als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Delirexpertin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 Klinikum Stuttgart tätig.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12050" y="3657600"/>
            <a:ext cx="449580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Hebamme dürfen Sie Frauen während der Schwangerschaft, Geburt und dem Wochenbett bei physiologischen Verläufen selbstständig betreuen und versorgen.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 dem Studienabschluss eröffnen sich also vielfältige Arbeitsgebiete im klinischen und außerklinischen Setting.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 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50" y="2168188"/>
            <a:ext cx="2313784" cy="13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40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Bereich </a:t>
            </a:r>
            <a:r>
              <a:rPr lang="de-DE" sz="4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Sozialwesen</a:t>
            </a:r>
            <a:endParaRPr lang="de-DE" dirty="0">
              <a:latin typeface="Verdana 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F82ACA-0B5B-4993-BBEF-323DD5C0E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831"/>
            <a:ext cx="6152535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Soziale Arbeit:</a:t>
            </a:r>
          </a:p>
          <a:p>
            <a:r>
              <a:rPr lang="de-DE" sz="2400" dirty="0"/>
              <a:t>Case Management im Sozial- und Gesundheitswesen </a:t>
            </a:r>
          </a:p>
          <a:p>
            <a:r>
              <a:rPr lang="de-DE" sz="2400" dirty="0"/>
              <a:t>Kinder- und Jugendhilfe</a:t>
            </a:r>
          </a:p>
          <a:p>
            <a:r>
              <a:rPr lang="de-DE" sz="2400" dirty="0"/>
              <a:t>Soziale Arbeit mit älteren Menschen / Bürgerschaftliches Engagement</a:t>
            </a:r>
          </a:p>
          <a:p>
            <a:r>
              <a:rPr lang="de-DE" sz="2400" dirty="0"/>
              <a:t>Soziale Dienste der Jugend-, Sozial- und Familienhilfe</a:t>
            </a:r>
          </a:p>
          <a:p>
            <a:r>
              <a:rPr lang="de-DE" sz="2400" dirty="0"/>
              <a:t>Sozialmanagement</a:t>
            </a:r>
          </a:p>
          <a:p>
            <a:r>
              <a:rPr lang="de-DE" sz="2400" dirty="0"/>
              <a:t>Sozialwirtschaft</a:t>
            </a:r>
          </a:p>
        </p:txBody>
      </p:sp>
      <p:pic>
        <p:nvPicPr>
          <p:cNvPr id="6" name="Picture 2" descr="P:\Öffentlichkeitsarbeit\PR-Stelle\DHBW extern\Präsentationen\Fakultät Sozialwesen Collage.jpg">
            <a:extLst>
              <a:ext uri="{FF2B5EF4-FFF2-40B4-BE49-F238E27FC236}">
                <a16:creationId xmlns:a16="http://schemas.microsoft.com/office/drawing/2014/main" id="{65D6691D-1B7B-094A-D728-EA7EBB4C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76" y="1690688"/>
            <a:ext cx="4565150" cy="304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A7F135A-1E60-A4A2-0EF5-AB56DE81B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98" y="190262"/>
            <a:ext cx="1535954" cy="6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04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202445" cy="744584"/>
          </a:xfrm>
        </p:spPr>
        <p:txBody>
          <a:bodyPr/>
          <a:lstStyle/>
          <a:p>
            <a:r>
              <a:rPr lang="de-DE" dirty="0">
                <a:latin typeface="Verdana "/>
              </a:rPr>
              <a:t>Der Weg zum dualen Studium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3DE0BA-21D7-F12A-7AD9-F811C228D26B}"/>
              </a:ext>
            </a:extLst>
          </p:cNvPr>
          <p:cNvSpPr txBox="1"/>
          <p:nvPr/>
        </p:nvSpPr>
        <p:spPr>
          <a:xfrm>
            <a:off x="838200" y="145744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Verdana "/>
              </a:rPr>
              <a:t>z.B. bei Abschluss 2025</a:t>
            </a:r>
            <a:endParaRPr lang="de-DE" dirty="0">
              <a:latin typeface="Verdana 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C8B58E4-4FA0-A550-58DD-0ACECCF18FBC}"/>
              </a:ext>
            </a:extLst>
          </p:cNvPr>
          <p:cNvSpPr/>
          <p:nvPr/>
        </p:nvSpPr>
        <p:spPr>
          <a:xfrm>
            <a:off x="350197" y="3676407"/>
            <a:ext cx="3763899" cy="610772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800" dirty="0"/>
              <a:t>2024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B103F62-FF26-9274-DB65-59E9C2300B0B}"/>
              </a:ext>
            </a:extLst>
          </p:cNvPr>
          <p:cNvSpPr/>
          <p:nvPr/>
        </p:nvSpPr>
        <p:spPr>
          <a:xfrm>
            <a:off x="4295006" y="3676407"/>
            <a:ext cx="7279919" cy="617483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800" dirty="0"/>
              <a:t>2025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C10AE41-97D4-5E39-79D2-D521CDB0F4E9}"/>
              </a:ext>
            </a:extLst>
          </p:cNvPr>
          <p:cNvSpPr/>
          <p:nvPr/>
        </p:nvSpPr>
        <p:spPr>
          <a:xfrm>
            <a:off x="350197" y="2925738"/>
            <a:ext cx="1164508" cy="962658"/>
          </a:xfrm>
          <a:prstGeom prst="rect">
            <a:avLst/>
          </a:prstGeom>
          <a:solidFill>
            <a:srgbClr val="E2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/>
              <a:t>Studien-orientierung</a:t>
            </a:r>
          </a:p>
        </p:txBody>
      </p:sp>
      <p:sp>
        <p:nvSpPr>
          <p:cNvPr id="11" name="Rechteck 10">
            <a:hlinkClick r:id="" action="ppaction://noaction"/>
            <a:extLst>
              <a:ext uri="{FF2B5EF4-FFF2-40B4-BE49-F238E27FC236}">
                <a16:creationId xmlns:a16="http://schemas.microsoft.com/office/drawing/2014/main" id="{04C070D5-18A5-85E9-CEF0-8028646E75BC}"/>
              </a:ext>
            </a:extLst>
          </p:cNvPr>
          <p:cNvSpPr/>
          <p:nvPr/>
        </p:nvSpPr>
        <p:spPr>
          <a:xfrm>
            <a:off x="1622208" y="2925456"/>
            <a:ext cx="1164508" cy="962658"/>
          </a:xfrm>
          <a:prstGeom prst="rect">
            <a:avLst/>
          </a:prstGeom>
          <a:solidFill>
            <a:srgbClr val="E2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/>
              <a:t>Zulassungs-voraus-setzung</a:t>
            </a:r>
          </a:p>
        </p:txBody>
      </p:sp>
      <p:sp>
        <p:nvSpPr>
          <p:cNvPr id="12" name="Rechteck 11">
            <a:hlinkClick r:id="" action="ppaction://noaction"/>
            <a:extLst>
              <a:ext uri="{FF2B5EF4-FFF2-40B4-BE49-F238E27FC236}">
                <a16:creationId xmlns:a16="http://schemas.microsoft.com/office/drawing/2014/main" id="{D3D70F14-1EA0-27BD-015B-222BFB37CF74}"/>
              </a:ext>
            </a:extLst>
          </p:cNvPr>
          <p:cNvSpPr/>
          <p:nvPr/>
        </p:nvSpPr>
        <p:spPr>
          <a:xfrm>
            <a:off x="2894219" y="2925738"/>
            <a:ext cx="1901522" cy="962658"/>
          </a:xfrm>
          <a:prstGeom prst="rect">
            <a:avLst/>
          </a:prstGeom>
          <a:solidFill>
            <a:srgbClr val="E2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/>
              <a:t>Bewerbung bei Dualen Partnern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72A22AD-D5BD-6E4C-653D-F99BBD9CB8A4}"/>
              </a:ext>
            </a:extLst>
          </p:cNvPr>
          <p:cNvSpPr/>
          <p:nvPr/>
        </p:nvSpPr>
        <p:spPr>
          <a:xfrm>
            <a:off x="5285684" y="2925738"/>
            <a:ext cx="1169562" cy="963221"/>
          </a:xfrm>
          <a:prstGeom prst="rect">
            <a:avLst/>
          </a:prstGeom>
          <a:solidFill>
            <a:srgbClr val="E2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/>
              <a:t>Studien-vertrag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74E402-3F2B-1EFF-F4EF-038BDCE48BE4}"/>
              </a:ext>
            </a:extLst>
          </p:cNvPr>
          <p:cNvSpPr/>
          <p:nvPr/>
        </p:nvSpPr>
        <p:spPr>
          <a:xfrm>
            <a:off x="7031310" y="2925738"/>
            <a:ext cx="1175461" cy="968944"/>
          </a:xfrm>
          <a:prstGeom prst="rect">
            <a:avLst/>
          </a:prstGeom>
          <a:solidFill>
            <a:srgbClr val="E2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/>
              <a:t>Imma-</a:t>
            </a:r>
            <a:br>
              <a:rPr lang="de-DE" sz="1400" dirty="0"/>
            </a:br>
            <a:r>
              <a:rPr lang="de-DE" sz="1400" dirty="0" err="1"/>
              <a:t>trikula</a:t>
            </a:r>
            <a:r>
              <a:rPr lang="de-DE" sz="1400" dirty="0"/>
              <a:t>-</a:t>
            </a:r>
            <a:br>
              <a:rPr lang="de-DE" sz="1400" dirty="0"/>
            </a:br>
            <a:r>
              <a:rPr lang="de-DE" sz="1400" dirty="0" err="1"/>
              <a:t>tion</a:t>
            </a:r>
            <a:endParaRPr lang="de-DE" sz="1400" dirty="0"/>
          </a:p>
        </p:txBody>
      </p:sp>
      <p:sp>
        <p:nvSpPr>
          <p:cNvPr id="15" name="Rechteck 14">
            <a:hlinkClick r:id="" action="ppaction://noaction"/>
            <a:extLst>
              <a:ext uri="{FF2B5EF4-FFF2-40B4-BE49-F238E27FC236}">
                <a16:creationId xmlns:a16="http://schemas.microsoft.com/office/drawing/2014/main" id="{A0E8E333-48C4-50B1-F604-69CFC744E268}"/>
              </a:ext>
            </a:extLst>
          </p:cNvPr>
          <p:cNvSpPr/>
          <p:nvPr/>
        </p:nvSpPr>
        <p:spPr>
          <a:xfrm>
            <a:off x="8736872" y="2925738"/>
            <a:ext cx="1174758" cy="968944"/>
          </a:xfrm>
          <a:prstGeom prst="rect">
            <a:avLst/>
          </a:prstGeom>
          <a:solidFill>
            <a:srgbClr val="E2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/>
              <a:t>Studien-vorbereitung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74F3576-4B12-7BC6-5260-07D9DE813272}"/>
              </a:ext>
            </a:extLst>
          </p:cNvPr>
          <p:cNvSpPr/>
          <p:nvPr/>
        </p:nvSpPr>
        <p:spPr>
          <a:xfrm>
            <a:off x="10405363" y="2924893"/>
            <a:ext cx="1169562" cy="963221"/>
          </a:xfrm>
          <a:prstGeom prst="rect">
            <a:avLst/>
          </a:prstGeom>
          <a:solidFill>
            <a:srgbClr val="E2001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/>
              <a:t>Studien-beginn Oktober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640159C-6EE4-4C08-CF33-87EF88DE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98" y="190262"/>
            <a:ext cx="1535954" cy="6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Verdana" panose="020B0604030504040204" pitchFamily="34" charset="0"/>
                <a:ea typeface="Verdana" panose="020B0604030504040204" pitchFamily="34" charset="0"/>
              </a:rPr>
              <a:t>Bereich </a:t>
            </a:r>
            <a:r>
              <a:rPr lang="de-DE" sz="4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Gesundheit – </a:t>
            </a:r>
            <a:br>
              <a:rPr lang="de-DE" sz="4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4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Künstlerische Therapien</a:t>
            </a:r>
            <a:endParaRPr lang="de-DE" sz="40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3643530-CC0E-4672-9802-E821E9C6E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Kunsttherapie B.A.</a:t>
            </a:r>
          </a:p>
          <a:p>
            <a:r>
              <a:rPr lang="de-DE"/>
              <a:t>Theatertherapie B.A.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04B058-A6C4-41B7-9680-170110CB3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0" t="50692" r="6604" b="1649"/>
          <a:stretch/>
        </p:blipFill>
        <p:spPr>
          <a:xfrm>
            <a:off x="251926" y="2839936"/>
            <a:ext cx="6288833" cy="318987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213CB8E-619A-4C80-ADDD-7FC49AF93E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89" r="10088"/>
          <a:stretch/>
        </p:blipFill>
        <p:spPr>
          <a:xfrm>
            <a:off x="6834914" y="1577552"/>
            <a:ext cx="5105160" cy="4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37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34779" cy="1325563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Warum </a:t>
            </a:r>
            <a:r>
              <a:rPr lang="de-DE" sz="4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künstlerische Therapien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studieren?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77D2F8-7D18-4CDA-9A19-5794A6D50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Persönliche Weiterentwicklung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durch Selbsterfahrung, d.h. Du profitierst für dich selbst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Ausbau Deiner </a:t>
            </a:r>
            <a:r>
              <a:rPr lang="de-DE" b="1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sozialen Kompetenzen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Künstlerische Weiterentwicklung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Fundierte Wissensvermittlung – dadurch Erlangung wissenschaftlicher und therapeutischer Fähigkeiten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4B29CE-DD56-450B-987B-3880C852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79" y="365125"/>
            <a:ext cx="2959224" cy="5780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8058771-74ED-4C2A-81E8-2D9F7BC407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32050" t="50692" r="6604" b="1649"/>
          <a:stretch/>
        </p:blipFill>
        <p:spPr>
          <a:xfrm>
            <a:off x="251926" y="2839936"/>
            <a:ext cx="6288833" cy="31898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CFDD93-EDCD-445C-9CC9-2F360DA500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t="12789" r="10088"/>
          <a:stretch/>
        </p:blipFill>
        <p:spPr>
          <a:xfrm>
            <a:off x="6834914" y="1577552"/>
            <a:ext cx="5105160" cy="4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9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64929" cy="1325563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Warum </a:t>
            </a:r>
            <a:r>
              <a:rPr lang="de-DE" sz="4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künstlerische Therapien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studieren?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77D2F8-7D18-4CDA-9A19-5794A6D50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Lehre in 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Kleingruppen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- Persönliche Atmosphäre, hohe Wertschätzung, individuelle Unterstützung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Viel Praxis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Keine Studiengebühren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Auswahlverfahren – deshalb keinen NC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4B29CE-DD56-450B-987B-3880C852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79" y="365125"/>
            <a:ext cx="2959224" cy="5780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3F6F7C9-62E3-4A77-9F22-A2EA5AB9B0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32050" t="50692" r="6604" b="1649"/>
          <a:stretch/>
        </p:blipFill>
        <p:spPr>
          <a:xfrm>
            <a:off x="251926" y="2839936"/>
            <a:ext cx="6288833" cy="31898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018AD5D-32D9-4E77-9465-E06EEE472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t="12789" r="10088"/>
          <a:stretch/>
        </p:blipFill>
        <p:spPr>
          <a:xfrm>
            <a:off x="6834914" y="1577552"/>
            <a:ext cx="5105160" cy="44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7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Kunsttherapie B.A.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4B29CE-DD56-450B-987B-3880C852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79" y="365125"/>
            <a:ext cx="2959224" cy="578035"/>
          </a:xfrm>
          <a:prstGeom prst="rect">
            <a:avLst/>
          </a:prstGeom>
        </p:spPr>
      </p:pic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79A570CB-F65E-4064-9C85-6A4D42D62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7" y="1564828"/>
            <a:ext cx="8914119" cy="446274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3C99142-7F79-434E-A262-F96237DAEA4B}"/>
              </a:ext>
            </a:extLst>
          </p:cNvPr>
          <p:cNvSpPr txBox="1"/>
          <p:nvPr/>
        </p:nvSpPr>
        <p:spPr>
          <a:xfrm>
            <a:off x="8913182" y="1243786"/>
            <a:ext cx="311902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Du willst mit Menschen arbeiten?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Du interessierst Dich für therapeutische Prozesse?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Du machst selber gerne Kunst?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Dann könnte Kunsttherapie etwas für Dich sein!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Hier wird Kunst und Soziales miteinander verbunden.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59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79A570CB-F65E-4064-9C85-6A4D42D62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b="19559"/>
          <a:stretch/>
        </p:blipFill>
        <p:spPr>
          <a:xfrm>
            <a:off x="10616" y="1143410"/>
            <a:ext cx="12197382" cy="49121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Kunsttherapie B.A.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62433C-A2C5-4140-9C00-1FB5BD74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46229" cy="4351338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Heißt, Menschen in Krisen- und Konfliktsituationen  durch das Arbeiten mit künstlerischen Medien und mit therapeutischem Wissen zu begleiten.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Nutzt Vorgehensweisen, Erkenntnisse und Impulse der Bildenden Künste.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Sie ermöglicht heilende und entwicklungsfördernde Prozesse beim Menschen. Dieser kann sich entfalten, seine Selbstheilungskräfte werden aktiviert und er findet Strategien zum Umgang mit Krisen und Krankheiten.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4B29CE-DD56-450B-987B-3880C8526D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79" y="365125"/>
            <a:ext cx="2959224" cy="5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9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Theatertherapie B.A.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4B29CE-DD56-450B-987B-3880C852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79" y="365125"/>
            <a:ext cx="2959224" cy="57803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1327608-20DD-4F9C-915B-F0BEF24F9C1C}"/>
              </a:ext>
            </a:extLst>
          </p:cNvPr>
          <p:cNvGrpSpPr>
            <a:grpSpLocks noChangeAspect="1"/>
          </p:cNvGrpSpPr>
          <p:nvPr/>
        </p:nvGrpSpPr>
        <p:grpSpPr>
          <a:xfrm>
            <a:off x="-422338" y="1292290"/>
            <a:ext cx="9373162" cy="4814596"/>
            <a:chOff x="-1386663" y="-82264"/>
            <a:chExt cx="13997191" cy="718976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3B82E13E-602C-479E-87C7-7554FF8E9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820" y="-21648"/>
              <a:ext cx="4808664" cy="320577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56FD42B-4750-45F0-9E6C-2FAD0779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534" y="0"/>
              <a:ext cx="3990466" cy="2663687"/>
            </a:xfrm>
            <a:prstGeom prst="rect">
              <a:avLst/>
            </a:prstGeom>
          </p:spPr>
        </p:pic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E0242DC1-7E9A-4B1C-8652-B457858EC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90050" y="5092187"/>
              <a:ext cx="3022968" cy="2015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D3A7A5D-07F7-4681-AA8D-148EE4FA2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242923" y="3177166"/>
              <a:ext cx="4367605" cy="29117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1763D93-B9E6-4E6D-A50F-98FED817F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386663" y="3184127"/>
              <a:ext cx="5750407" cy="3816120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5A7EFD70-51E5-433D-B744-C3599F5DC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7330" y="-82264"/>
              <a:ext cx="3669914" cy="24179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BB85844B-1E7A-4FC4-BCBF-D69CFD5E4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37114" y="1714374"/>
              <a:ext cx="4814370" cy="36107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2A736A5F-4456-4DA3-A85A-45A2981B8F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3"/>
            <a:stretch/>
          </p:blipFill>
          <p:spPr bwMode="auto">
            <a:xfrm>
              <a:off x="2688888" y="4770783"/>
              <a:ext cx="4432014" cy="21845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BB677006-4CBA-4585-9D88-3F9603CC5019}"/>
              </a:ext>
            </a:extLst>
          </p:cNvPr>
          <p:cNvSpPr txBox="1"/>
          <p:nvPr/>
        </p:nvSpPr>
        <p:spPr>
          <a:xfrm>
            <a:off x="8780015" y="1194399"/>
            <a:ext cx="32521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Du willst mit Menschen arbeiten?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Du interessierst Dich für therapeutische Prozesse?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Du arbeitest gerne mit Deinem Körper und zeigst Dich gerne auf der Bühne?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Dann könnte Theatertherapie etwas für Dich sein!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Ist in Deutschland 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einzigartig.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endParaRPr lang="de-DE" sz="1600" dirty="0"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8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096297-121F-4619-B6F4-35222EBD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" y="872631"/>
            <a:ext cx="11779624" cy="50446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F6D631-87E5-46AD-80EB-F5EC78E6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Was ist der Bereich </a:t>
            </a:r>
            <a:r>
              <a:rPr lang="de-DE" sz="4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Gesundheit?</a:t>
            </a:r>
            <a:endParaRPr lang="de-DE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1C0069-6799-4F69-8618-48360A22E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Medizin und Gesundheitswissenschaften</a:t>
            </a:r>
          </a:p>
          <a:p>
            <a:r>
              <a:rPr lang="de-DE" sz="2400" dirty="0"/>
              <a:t>Beschäftigt sich mit dem Erkennen von Krankheiten bei Mensch und Tier, deren Heilung bzw. Linderung und mit der Krankheitsprävention.</a:t>
            </a:r>
          </a:p>
          <a:p>
            <a:r>
              <a:rPr lang="de-DE" sz="2400" dirty="0"/>
              <a:t>Erforschung von Krankheiten und deren Ursachen sowie der Entwicklung neuer Diagnose- und Behandlungsmethoden.</a:t>
            </a:r>
          </a:p>
          <a:p>
            <a:pPr marL="0" indent="0">
              <a:buNone/>
            </a:pPr>
            <a:r>
              <a:rPr lang="de-DE" b="1" dirty="0"/>
              <a:t>Gesundheits- und Pflegewissenschaften</a:t>
            </a:r>
          </a:p>
          <a:p>
            <a:r>
              <a:rPr lang="de-DE" sz="2400" dirty="0"/>
              <a:t>Beschäftigt sich v.a. mit der Kranken- und Altenpflege sowie gesundheitspädagogischen und -ökonomischen Fragestellungen. </a:t>
            </a:r>
          </a:p>
          <a:p>
            <a:pPr marL="0" indent="0">
              <a:buNone/>
            </a:pPr>
            <a:r>
              <a:rPr lang="de-DE" b="1" dirty="0"/>
              <a:t>Therapien</a:t>
            </a:r>
          </a:p>
          <a:p>
            <a:r>
              <a:rPr lang="de-DE" sz="2400" dirty="0"/>
              <a:t>Umfasst die nichtärztlichen Therapien. </a:t>
            </a:r>
          </a:p>
        </p:txBody>
      </p:sp>
    </p:spTree>
    <p:extLst>
      <p:ext uri="{BB962C8B-B14F-4D97-AF65-F5344CB8AC3E}">
        <p14:creationId xmlns:p14="http://schemas.microsoft.com/office/powerpoint/2010/main" val="2973316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12BF553-D4D4-449A-8332-23FDE3BD5D44}"/>
              </a:ext>
            </a:extLst>
          </p:cNvPr>
          <p:cNvGrpSpPr>
            <a:grpSpLocks noChangeAspect="1"/>
          </p:cNvGrpSpPr>
          <p:nvPr/>
        </p:nvGrpSpPr>
        <p:grpSpPr>
          <a:xfrm>
            <a:off x="-1345380" y="943160"/>
            <a:ext cx="13537380" cy="5816870"/>
            <a:chOff x="-1386663" y="-389425"/>
            <a:chExt cx="14260780" cy="612770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4711E83D-27BC-40CD-937A-3C4A43FEB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000"/>
            </a:blip>
            <a:srcRect t="6486"/>
            <a:stretch/>
          </p:blipFill>
          <p:spPr>
            <a:xfrm>
              <a:off x="-725530" y="-389425"/>
              <a:ext cx="5372859" cy="3349596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723B34B-884B-4E61-8901-49F94488A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"/>
            </a:blip>
            <a:stretch>
              <a:fillRect/>
            </a:stretch>
          </p:blipFill>
          <p:spPr>
            <a:xfrm>
              <a:off x="8201534" y="-82265"/>
              <a:ext cx="4504247" cy="3006642"/>
            </a:xfrm>
            <a:prstGeom prst="rect">
              <a:avLst/>
            </a:prstGeom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7AA45790-AE6A-4EA2-B9EA-549C2970B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73"/>
            <a:stretch/>
          </p:blipFill>
          <p:spPr bwMode="auto">
            <a:xfrm>
              <a:off x="8506513" y="2913464"/>
              <a:ext cx="4367604" cy="218458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325CB65-B0D9-4318-B285-4C8431650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5000"/>
            </a:blip>
            <a:srcRect l="-158" t="-405" r="158" b="19871"/>
            <a:stretch/>
          </p:blipFill>
          <p:spPr>
            <a:xfrm>
              <a:off x="-1386663" y="2665014"/>
              <a:ext cx="5750407" cy="3073268"/>
            </a:xfrm>
            <a:prstGeom prst="rect">
              <a:avLst/>
            </a:prstGeom>
          </p:spPr>
        </p:pic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45031F06-C036-425A-A659-BA1C09EBA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7330" y="-82264"/>
              <a:ext cx="3669914" cy="241796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8F10F98A-5E69-473E-8541-BB5D069027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86"/>
            <a:stretch/>
          </p:blipFill>
          <p:spPr bwMode="auto">
            <a:xfrm>
              <a:off x="3737113" y="1714374"/>
              <a:ext cx="4814370" cy="348488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Theatertherapie B.A.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4B29CE-DD56-450B-987B-3880C8526D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79" y="365125"/>
            <a:ext cx="2959224" cy="57803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66544E-D99E-49A2-9EF1-79EA63A2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2686" cy="435133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Ist eine handlungsorientierte, künstlerische Therapieform.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Sie verbindet die ursprüngliche Heilfunktion des Theaters mit den Verfahren moderner Psycho- und Sozialtherapien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Sie ermöglicht heilende und entwicklungsfördernde Prozesse beim Menschen. Dieser kann sich entfalten, seine Selbstheilungskräfte werden aktiviert und er findet Strategien zum Umgang mit Krisen und Krankheiten.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059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9154886" cy="1309174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Studienaufbau der </a:t>
            </a:r>
            <a:r>
              <a:rPr lang="de-DE" sz="4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therapeutischen Studiengänge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4B29CE-DD56-450B-987B-3880C852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79" y="365125"/>
            <a:ext cx="2959224" cy="57803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FC3597-6BC2-48B1-9609-646395A958A7}"/>
              </a:ext>
            </a:extLst>
          </p:cNvPr>
          <p:cNvGrpSpPr/>
          <p:nvPr/>
        </p:nvGrpSpPr>
        <p:grpSpPr>
          <a:xfrm>
            <a:off x="838200" y="1289297"/>
            <a:ext cx="10222491" cy="1486636"/>
            <a:chOff x="1417206" y="125516"/>
            <a:chExt cx="10222491" cy="1486636"/>
          </a:xfrm>
        </p:grpSpPr>
        <p:sp>
          <p:nvSpPr>
            <p:cNvPr id="6" name="Pfeil: nach rechts 5">
              <a:extLst>
                <a:ext uri="{FF2B5EF4-FFF2-40B4-BE49-F238E27FC236}">
                  <a16:creationId xmlns:a16="http://schemas.microsoft.com/office/drawing/2014/main" id="{8CF5712A-CB0E-4AB9-8ADE-041624C47221}"/>
                </a:ext>
              </a:extLst>
            </p:cNvPr>
            <p:cNvSpPr/>
            <p:nvPr/>
          </p:nvSpPr>
          <p:spPr>
            <a:xfrm>
              <a:off x="1417206" y="125516"/>
              <a:ext cx="10222491" cy="1486636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Pfeil: nach rechts 4">
              <a:extLst>
                <a:ext uri="{FF2B5EF4-FFF2-40B4-BE49-F238E27FC236}">
                  <a16:creationId xmlns:a16="http://schemas.microsoft.com/office/drawing/2014/main" id="{72CBBDEE-9A1C-4BAE-81D6-E98B751FA394}"/>
                </a:ext>
              </a:extLst>
            </p:cNvPr>
            <p:cNvSpPr txBox="1"/>
            <p:nvPr/>
          </p:nvSpPr>
          <p:spPr>
            <a:xfrm>
              <a:off x="1417206" y="470016"/>
              <a:ext cx="9850832" cy="74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254000" bIns="236004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>
                  <a:latin typeface="Open Sans Light" panose="020B0306030504020204"/>
                </a:rPr>
                <a:t>1. – 2. Semester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D613321-F09F-4EE2-9A25-28CCA6CFED77}"/>
              </a:ext>
            </a:extLst>
          </p:cNvPr>
          <p:cNvGrpSpPr/>
          <p:nvPr/>
        </p:nvGrpSpPr>
        <p:grpSpPr>
          <a:xfrm>
            <a:off x="857827" y="2420840"/>
            <a:ext cx="1889320" cy="1829352"/>
            <a:chOff x="1436833" y="1220846"/>
            <a:chExt cx="1889320" cy="272970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08699F7-7440-458C-AB42-15E9743E0E91}"/>
                </a:ext>
              </a:extLst>
            </p:cNvPr>
            <p:cNvSpPr/>
            <p:nvPr/>
          </p:nvSpPr>
          <p:spPr>
            <a:xfrm>
              <a:off x="1436833" y="1220846"/>
              <a:ext cx="1889320" cy="2729703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3387108-5436-4185-B7C0-04F6ECC58661}"/>
                </a:ext>
              </a:extLst>
            </p:cNvPr>
            <p:cNvSpPr txBox="1"/>
            <p:nvPr/>
          </p:nvSpPr>
          <p:spPr>
            <a:xfrm>
              <a:off x="1436833" y="1220846"/>
              <a:ext cx="1889320" cy="2729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Grundlagen-studium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30 </a:t>
              </a:r>
              <a:r>
                <a:rPr lang="de-DE" sz="1600" kern="12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Ects</a:t>
              </a:r>
              <a:r>
                <a:rPr lang="de-DE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/Semester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200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9AF05C8-9B0D-4840-84F6-BBFFBA2EF162}"/>
              </a:ext>
            </a:extLst>
          </p:cNvPr>
          <p:cNvGrpSpPr/>
          <p:nvPr/>
        </p:nvGrpSpPr>
        <p:grpSpPr>
          <a:xfrm>
            <a:off x="2746943" y="1772083"/>
            <a:ext cx="8333374" cy="1486636"/>
            <a:chOff x="3325949" y="572090"/>
            <a:chExt cx="8333374" cy="1486636"/>
          </a:xfrm>
        </p:grpSpPr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98062C27-6E45-4EE3-B78D-DA26269505A7}"/>
                </a:ext>
              </a:extLst>
            </p:cNvPr>
            <p:cNvSpPr/>
            <p:nvPr/>
          </p:nvSpPr>
          <p:spPr>
            <a:xfrm>
              <a:off x="3325949" y="572090"/>
              <a:ext cx="8333374" cy="1486636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Pfeil: nach rechts 8">
              <a:extLst>
                <a:ext uri="{FF2B5EF4-FFF2-40B4-BE49-F238E27FC236}">
                  <a16:creationId xmlns:a16="http://schemas.microsoft.com/office/drawing/2014/main" id="{B7686D31-316D-4856-B5DB-AD78CD201800}"/>
                </a:ext>
              </a:extLst>
            </p:cNvPr>
            <p:cNvSpPr txBox="1"/>
            <p:nvPr/>
          </p:nvSpPr>
          <p:spPr>
            <a:xfrm>
              <a:off x="3325949" y="943749"/>
              <a:ext cx="7961715" cy="74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254000" bIns="236004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dirty="0">
                  <a:latin typeface="Open Sans Light" panose="020B0306030504020204"/>
                </a:rPr>
                <a:t>3</a:t>
              </a:r>
              <a:r>
                <a:rPr lang="de-DE" sz="2600" kern="1200" dirty="0">
                  <a:latin typeface="Open Sans Light" panose="020B0306030504020204"/>
                </a:rPr>
                <a:t>. – 8. Semester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610317B-705A-4FF9-8428-E0F9898E889A}"/>
              </a:ext>
            </a:extLst>
          </p:cNvPr>
          <p:cNvGrpSpPr/>
          <p:nvPr/>
        </p:nvGrpSpPr>
        <p:grpSpPr>
          <a:xfrm>
            <a:off x="2746943" y="2916575"/>
            <a:ext cx="1889320" cy="1829353"/>
            <a:chOff x="3325949" y="1716582"/>
            <a:chExt cx="1889320" cy="2729703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86E3674-F375-46A4-B57C-0F8961691EB5}"/>
                </a:ext>
              </a:extLst>
            </p:cNvPr>
            <p:cNvSpPr/>
            <p:nvPr/>
          </p:nvSpPr>
          <p:spPr>
            <a:xfrm>
              <a:off x="3325949" y="1716582"/>
              <a:ext cx="1889320" cy="2729703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70ED64A-3C18-40BC-894E-F8E239AD9C20}"/>
                </a:ext>
              </a:extLst>
            </p:cNvPr>
            <p:cNvSpPr txBox="1"/>
            <p:nvPr/>
          </p:nvSpPr>
          <p:spPr>
            <a:xfrm>
              <a:off x="3325949" y="1716582"/>
              <a:ext cx="1889320" cy="2729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Vertiefungs-studium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b="1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5CF5BAA-80EC-4BAC-BFD7-A686D998753B}"/>
              </a:ext>
            </a:extLst>
          </p:cNvPr>
          <p:cNvGrpSpPr/>
          <p:nvPr/>
        </p:nvGrpSpPr>
        <p:grpSpPr>
          <a:xfrm>
            <a:off x="4636060" y="2267819"/>
            <a:ext cx="6444258" cy="1486636"/>
            <a:chOff x="5215066" y="1067826"/>
            <a:chExt cx="6444258" cy="1486636"/>
          </a:xfrm>
        </p:grpSpPr>
        <p:sp>
          <p:nvSpPr>
            <p:cNvPr id="18" name="Pfeil: nach rechts 17">
              <a:extLst>
                <a:ext uri="{FF2B5EF4-FFF2-40B4-BE49-F238E27FC236}">
                  <a16:creationId xmlns:a16="http://schemas.microsoft.com/office/drawing/2014/main" id="{0F423265-0D6E-461A-8D7E-6B321B54028B}"/>
                </a:ext>
              </a:extLst>
            </p:cNvPr>
            <p:cNvSpPr/>
            <p:nvPr/>
          </p:nvSpPr>
          <p:spPr>
            <a:xfrm>
              <a:off x="5215066" y="1067826"/>
              <a:ext cx="6444258" cy="1486636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Pfeil: nach rechts 12">
              <a:extLst>
                <a:ext uri="{FF2B5EF4-FFF2-40B4-BE49-F238E27FC236}">
                  <a16:creationId xmlns:a16="http://schemas.microsoft.com/office/drawing/2014/main" id="{5D82C213-EF48-4ADB-8FC4-F528CD0F3AD2}"/>
                </a:ext>
              </a:extLst>
            </p:cNvPr>
            <p:cNvSpPr txBox="1"/>
            <p:nvPr/>
          </p:nvSpPr>
          <p:spPr>
            <a:xfrm>
              <a:off x="5215066" y="1439485"/>
              <a:ext cx="6072599" cy="74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254000" bIns="236004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>
                  <a:latin typeface="Open Sans Light" panose="020B0306030504020204"/>
                </a:rPr>
                <a:t>6. Semester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92D0EE7-BA0D-468C-8222-B08EDEB4D0E4}"/>
              </a:ext>
            </a:extLst>
          </p:cNvPr>
          <p:cNvGrpSpPr/>
          <p:nvPr/>
        </p:nvGrpSpPr>
        <p:grpSpPr>
          <a:xfrm>
            <a:off x="4635856" y="3464231"/>
            <a:ext cx="1889524" cy="1829353"/>
            <a:chOff x="5214862" y="2264238"/>
            <a:chExt cx="1889524" cy="2729703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2EAEDF6-E943-417C-9CDD-541BE7D8E0C7}"/>
                </a:ext>
              </a:extLst>
            </p:cNvPr>
            <p:cNvSpPr/>
            <p:nvPr/>
          </p:nvSpPr>
          <p:spPr>
            <a:xfrm>
              <a:off x="5215066" y="2264238"/>
              <a:ext cx="1889320" cy="2729703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F5E8F3E-2D53-46EB-82C5-3FB72D4B3BFB}"/>
                </a:ext>
              </a:extLst>
            </p:cNvPr>
            <p:cNvSpPr txBox="1"/>
            <p:nvPr/>
          </p:nvSpPr>
          <p:spPr>
            <a:xfrm>
              <a:off x="5214862" y="2264238"/>
              <a:ext cx="1889320" cy="2729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Praxis-semester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Mind. 90 Tage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plus </a:t>
              </a:r>
              <a:r>
                <a:rPr lang="de-DE" sz="1600" b="1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Supervision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100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7350138-4D92-432A-B5CE-3AF8BAED5EFD}"/>
              </a:ext>
            </a:extLst>
          </p:cNvPr>
          <p:cNvGrpSpPr/>
          <p:nvPr/>
        </p:nvGrpSpPr>
        <p:grpSpPr>
          <a:xfrm>
            <a:off x="6526198" y="2763556"/>
            <a:ext cx="4554119" cy="1486636"/>
            <a:chOff x="7105204" y="1563563"/>
            <a:chExt cx="4554119" cy="1486636"/>
          </a:xfrm>
        </p:grpSpPr>
        <p:sp>
          <p:nvSpPr>
            <p:cNvPr id="24" name="Pfeil: nach rechts 23">
              <a:extLst>
                <a:ext uri="{FF2B5EF4-FFF2-40B4-BE49-F238E27FC236}">
                  <a16:creationId xmlns:a16="http://schemas.microsoft.com/office/drawing/2014/main" id="{DF8B8D08-8D98-4E75-89C8-9F1D864C2675}"/>
                </a:ext>
              </a:extLst>
            </p:cNvPr>
            <p:cNvSpPr/>
            <p:nvPr/>
          </p:nvSpPr>
          <p:spPr>
            <a:xfrm>
              <a:off x="7105204" y="1563563"/>
              <a:ext cx="4554119" cy="1486636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Pfeil: nach rechts 16">
              <a:extLst>
                <a:ext uri="{FF2B5EF4-FFF2-40B4-BE49-F238E27FC236}">
                  <a16:creationId xmlns:a16="http://schemas.microsoft.com/office/drawing/2014/main" id="{8B21FD41-3447-4FC1-8EF8-1238BBF6D57C}"/>
                </a:ext>
              </a:extLst>
            </p:cNvPr>
            <p:cNvSpPr txBox="1"/>
            <p:nvPr/>
          </p:nvSpPr>
          <p:spPr>
            <a:xfrm>
              <a:off x="7105204" y="1935222"/>
              <a:ext cx="4182460" cy="74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254000" bIns="236004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dirty="0">
                  <a:latin typeface="Open Sans Light" panose="020B0306030504020204"/>
                </a:rPr>
                <a:t>8</a:t>
              </a:r>
              <a:r>
                <a:rPr lang="de-DE" sz="2600" kern="1200" dirty="0">
                  <a:latin typeface="Open Sans Light" panose="020B0306030504020204"/>
                </a:rPr>
                <a:t>. Semester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7BC68DA-267D-473D-9B6A-7278911B6317}"/>
              </a:ext>
            </a:extLst>
          </p:cNvPr>
          <p:cNvGrpSpPr/>
          <p:nvPr/>
        </p:nvGrpSpPr>
        <p:grpSpPr>
          <a:xfrm>
            <a:off x="6526198" y="3908049"/>
            <a:ext cx="1889320" cy="1829353"/>
            <a:chOff x="7105204" y="2708056"/>
            <a:chExt cx="1889320" cy="2729703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09791E85-5DE8-406A-9455-CDD190B9B4F3}"/>
                </a:ext>
              </a:extLst>
            </p:cNvPr>
            <p:cNvSpPr/>
            <p:nvPr/>
          </p:nvSpPr>
          <p:spPr>
            <a:xfrm>
              <a:off x="7105204" y="2708056"/>
              <a:ext cx="1889320" cy="2729703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CCC620D-FAF0-44E3-8087-BD9D2F08A99A}"/>
                </a:ext>
              </a:extLst>
            </p:cNvPr>
            <p:cNvSpPr txBox="1"/>
            <p:nvPr/>
          </p:nvSpPr>
          <p:spPr>
            <a:xfrm>
              <a:off x="7105204" y="2708056"/>
              <a:ext cx="1889320" cy="2729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Bachelor-arbeit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556BAAC-CC30-46A0-AEF8-938EB5B0AB61}"/>
              </a:ext>
            </a:extLst>
          </p:cNvPr>
          <p:cNvGrpSpPr/>
          <p:nvPr/>
        </p:nvGrpSpPr>
        <p:grpSpPr>
          <a:xfrm>
            <a:off x="8415315" y="3259293"/>
            <a:ext cx="2665003" cy="1486636"/>
            <a:chOff x="8994321" y="2059300"/>
            <a:chExt cx="2665003" cy="1486636"/>
          </a:xfrm>
        </p:grpSpPr>
        <p:sp>
          <p:nvSpPr>
            <p:cNvPr id="30" name="Pfeil: nach rechts 29">
              <a:extLst>
                <a:ext uri="{FF2B5EF4-FFF2-40B4-BE49-F238E27FC236}">
                  <a16:creationId xmlns:a16="http://schemas.microsoft.com/office/drawing/2014/main" id="{7A6BD3FD-4C0E-4C63-92E7-49774F51A2B9}"/>
                </a:ext>
              </a:extLst>
            </p:cNvPr>
            <p:cNvSpPr/>
            <p:nvPr/>
          </p:nvSpPr>
          <p:spPr>
            <a:xfrm>
              <a:off x="8994321" y="2059300"/>
              <a:ext cx="2665003" cy="1486636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1" name="Pfeil: nach rechts 20">
              <a:extLst>
                <a:ext uri="{FF2B5EF4-FFF2-40B4-BE49-F238E27FC236}">
                  <a16:creationId xmlns:a16="http://schemas.microsoft.com/office/drawing/2014/main" id="{8E3D5BDC-3E62-4C1C-B1FA-E5B55205D04E}"/>
                </a:ext>
              </a:extLst>
            </p:cNvPr>
            <p:cNvSpPr txBox="1"/>
            <p:nvPr/>
          </p:nvSpPr>
          <p:spPr>
            <a:xfrm>
              <a:off x="8994321" y="2430959"/>
              <a:ext cx="2293344" cy="74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254000" bIns="236004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>
                  <a:latin typeface="Open Sans Light" panose="020B0306030504020204"/>
                </a:rPr>
                <a:t>Ende 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EDCE376-F5C6-4B30-ADA8-5B24240423CE}"/>
              </a:ext>
            </a:extLst>
          </p:cNvPr>
          <p:cNvGrpSpPr/>
          <p:nvPr/>
        </p:nvGrpSpPr>
        <p:grpSpPr>
          <a:xfrm>
            <a:off x="8415315" y="4403785"/>
            <a:ext cx="1889320" cy="1829353"/>
            <a:chOff x="8994321" y="3203792"/>
            <a:chExt cx="1889320" cy="2729703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5658A305-C8F1-4B4F-82F6-6E0DB3C62BCD}"/>
                </a:ext>
              </a:extLst>
            </p:cNvPr>
            <p:cNvSpPr/>
            <p:nvPr/>
          </p:nvSpPr>
          <p:spPr>
            <a:xfrm>
              <a:off x="8994321" y="3203792"/>
              <a:ext cx="1889320" cy="2729703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B8D08AED-46F8-4694-86C7-AA9CFC85D579}"/>
                </a:ext>
              </a:extLst>
            </p:cNvPr>
            <p:cNvSpPr txBox="1"/>
            <p:nvPr/>
          </p:nvSpPr>
          <p:spPr>
            <a:xfrm>
              <a:off x="8994321" y="3203793"/>
              <a:ext cx="1889320" cy="2364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b="1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Bachelor </a:t>
              </a:r>
              <a:r>
                <a:rPr lang="de-DE" b="1" kern="12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of</a:t>
              </a:r>
              <a:r>
                <a:rPr lang="de-DE" b="1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 Arts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lang="de-DE" sz="1600" b="1" kern="12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de-DE" sz="1600" b="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Master oder Berufseinstieg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kern="1200" dirty="0">
                  <a:latin typeface="Verdana" panose="020B0604030504040204" pitchFamily="34" charset="0"/>
                  <a:ea typeface="Verdana" panose="020B0604030504040204" pitchFamily="34" charset="0"/>
                </a:rPr>
                <a:t>240 </a:t>
              </a:r>
              <a:r>
                <a:rPr lang="de-DE" sz="1600" kern="12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Ects</a:t>
              </a:r>
              <a:endParaRPr lang="de-DE" sz="1600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000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649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Bewerbung und Zulassung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4B29CE-DD56-450B-987B-3880C852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79" y="365125"/>
            <a:ext cx="2959224" cy="5780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0CD4C34-D8E6-4A45-88AE-6B4C7D9B1DA3}"/>
              </a:ext>
            </a:extLst>
          </p:cNvPr>
          <p:cNvSpPr txBox="1"/>
          <p:nvPr/>
        </p:nvSpPr>
        <p:spPr>
          <a:xfrm>
            <a:off x="838200" y="1525965"/>
            <a:ext cx="491251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Kunsttherapie B.A.</a:t>
            </a: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Vorauswahl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Vorpraktikum im sozialen Bereich: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3 Monate / Berufserfahrung /             6 Monate FSJ oder BFD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Künstlerische Mappe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mit 20-25 eigenen künstlerischen Arbeiten</a:t>
            </a: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e-DE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de-DE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Kunsttherapeutische Aufnahmeprüfung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Aufnahmeworkshop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(2 Tage)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Persönliches 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Eignungsgespräch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627F6D-ADF4-4394-B05F-FB9FF96C6715}"/>
              </a:ext>
            </a:extLst>
          </p:cNvPr>
          <p:cNvSpPr txBox="1"/>
          <p:nvPr/>
        </p:nvSpPr>
        <p:spPr>
          <a:xfrm>
            <a:off x="6360259" y="1525965"/>
            <a:ext cx="4912519" cy="4601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>
                <a:latin typeface="Verdana" panose="020B0604030504040204" pitchFamily="34" charset="0"/>
                <a:ea typeface="Verdana" panose="020B0604030504040204" pitchFamily="34" charset="0"/>
              </a:rPr>
              <a:t>Theatertherapie B.A. </a:t>
            </a: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Vorauswahl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Vorpraktikum im sozialen Bereich: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3 Monate / Berufserfahrung /             6 Monate FSJ oder BFD</a:t>
            </a:r>
            <a:endParaRPr lang="de-DE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Rezension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eines gesehenen Theaterstücks oder besonderen Films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Kurzbeschreibung 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eigener Theater-/künstlerischen Biographie in Verbindung mit Deiner Motivation Therapeut*in zu werden.</a:t>
            </a:r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Theatertherapeutische Aufnahmeprüfung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Aufnahmeworkshop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(1 Tag)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Persönliches 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Eignungsgespräch</a:t>
            </a:r>
          </a:p>
        </p:txBody>
      </p:sp>
    </p:spTree>
    <p:extLst>
      <p:ext uri="{BB962C8B-B14F-4D97-AF65-F5344CB8AC3E}">
        <p14:creationId xmlns:p14="http://schemas.microsoft.com/office/powerpoint/2010/main" val="2475174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A83FDCC-8C80-4041-A6F2-730CD61E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56" y="1623916"/>
            <a:ext cx="4786644" cy="14754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Mehr Studienganginfos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CD0405-4707-453D-A82A-A01BEFF98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73" y="1497189"/>
            <a:ext cx="4145451" cy="17289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593F280-9F60-4223-A6DC-07539BA2C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893" y="4035248"/>
            <a:ext cx="9480931" cy="132556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AC996C9-5173-4477-9D29-B88C9CE6516C}"/>
              </a:ext>
            </a:extLst>
          </p:cNvPr>
          <p:cNvSpPr txBox="1"/>
          <p:nvPr/>
        </p:nvSpPr>
        <p:spPr>
          <a:xfrm>
            <a:off x="1650999" y="5360811"/>
            <a:ext cx="3361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https://www.studieren-in-bw.de/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EDF4D84-D307-4AA3-863D-53C10D0E9AE4}"/>
              </a:ext>
            </a:extLst>
          </p:cNvPr>
          <p:cNvSpPr txBox="1"/>
          <p:nvPr/>
        </p:nvSpPr>
        <p:spPr>
          <a:xfrm>
            <a:off x="1093531" y="3158891"/>
            <a:ext cx="3801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https://www.hochschulkompass.de/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A204A2-9E0C-462A-9ECD-FCA0FF6FDD80}"/>
              </a:ext>
            </a:extLst>
          </p:cNvPr>
          <p:cNvSpPr txBox="1"/>
          <p:nvPr/>
        </p:nvSpPr>
        <p:spPr>
          <a:xfrm>
            <a:off x="6789495" y="3159890"/>
            <a:ext cx="2525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https://studieren.de/</a:t>
            </a:r>
          </a:p>
        </p:txBody>
      </p:sp>
    </p:spTree>
    <p:extLst>
      <p:ext uri="{BB962C8B-B14F-4D97-AF65-F5344CB8AC3E}">
        <p14:creationId xmlns:p14="http://schemas.microsoft.com/office/powerpoint/2010/main" val="3696250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0CEC816-2FB6-4EE2-9408-CE29821FB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19" y="2622943"/>
            <a:ext cx="1828889" cy="164781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C5DB407-247C-9412-496A-5ADAFC77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744"/>
          </a:xfrm>
        </p:spPr>
        <p:txBody>
          <a:bodyPr/>
          <a:lstStyle/>
          <a:p>
            <a:r>
              <a:rPr lang="de-DE" dirty="0"/>
              <a:t>Noch Fragen? Gerne!</a:t>
            </a:r>
            <a:br>
              <a:rPr lang="de-DE" dirty="0"/>
            </a:br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295BE2-927E-76DF-0043-5412AAF1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3" y="1439543"/>
            <a:ext cx="1098803" cy="11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oanna Wirth">
            <a:extLst>
              <a:ext uri="{FF2B5EF4-FFF2-40B4-BE49-F238E27FC236}">
                <a16:creationId xmlns:a16="http://schemas.microsoft.com/office/drawing/2014/main" id="{6F33ADE5-0C57-CB66-C638-268C1943E5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71" y="1264926"/>
            <a:ext cx="1419932" cy="155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E277639-D0E5-2B8C-2358-9B7259BD5160}"/>
              </a:ext>
            </a:extLst>
          </p:cNvPr>
          <p:cNvSpPr txBox="1"/>
          <p:nvPr/>
        </p:nvSpPr>
        <p:spPr>
          <a:xfrm>
            <a:off x="3389871" y="1261769"/>
            <a:ext cx="4091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Joanna Wirth</a:t>
            </a:r>
          </a:p>
          <a:p>
            <a:r>
              <a:rPr lang="de-DE" dirty="0"/>
              <a:t>Studienberatung</a:t>
            </a:r>
          </a:p>
          <a:p>
            <a:r>
              <a:rPr lang="de-DE" dirty="0"/>
              <a:t>joanna.wirth@dhbw-heidenheim.de</a:t>
            </a:r>
          </a:p>
          <a:p>
            <a:r>
              <a:rPr lang="de-DE" dirty="0"/>
              <a:t>      07321 2722 138</a:t>
            </a:r>
          </a:p>
        </p:txBody>
      </p:sp>
      <p:pic>
        <p:nvPicPr>
          <p:cNvPr id="9" name="Grafik 8" descr="Callcenter Silhouette">
            <a:extLst>
              <a:ext uri="{FF2B5EF4-FFF2-40B4-BE49-F238E27FC236}">
                <a16:creationId xmlns:a16="http://schemas.microsoft.com/office/drawing/2014/main" id="{8E2382E1-F817-1B2A-D53A-751B47CD43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4019" y="2116122"/>
            <a:ext cx="345976" cy="345976"/>
          </a:xfrm>
          <a:prstGeom prst="rect">
            <a:avLst/>
          </a:prstGeom>
        </p:spPr>
      </p:pic>
      <p:pic>
        <p:nvPicPr>
          <p:cNvPr id="15" name="Grafik 14" descr="Callcenter Silhouette">
            <a:extLst>
              <a:ext uri="{FF2B5EF4-FFF2-40B4-BE49-F238E27FC236}">
                <a16:creationId xmlns:a16="http://schemas.microsoft.com/office/drawing/2014/main" id="{60D9F085-0DEE-4826-8803-F47DF9E04F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1120" y="3671014"/>
            <a:ext cx="345976" cy="34597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274D1A2-B88C-4F73-9BB4-356B88E45A0A}"/>
              </a:ext>
            </a:extLst>
          </p:cNvPr>
          <p:cNvSpPr txBox="1"/>
          <p:nvPr/>
        </p:nvSpPr>
        <p:spPr>
          <a:xfrm>
            <a:off x="8788268" y="2846437"/>
            <a:ext cx="256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Maija Müller</a:t>
            </a:r>
          </a:p>
          <a:p>
            <a:r>
              <a:rPr lang="de-DE" dirty="0"/>
              <a:t>Zentrale Studienberatung</a:t>
            </a:r>
          </a:p>
          <a:p>
            <a:r>
              <a:rPr lang="de-DE" dirty="0"/>
              <a:t>maija.mueller@hfwu.de</a:t>
            </a:r>
          </a:p>
          <a:p>
            <a:r>
              <a:rPr lang="de-DE" dirty="0"/>
              <a:t>      07022 201 183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8A0B0F-03E4-4393-A6E3-7590D2CA7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3020" y="3031951"/>
            <a:ext cx="1816815" cy="78955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E277639-D0E5-2B8C-2358-9B7259BD5160}"/>
              </a:ext>
            </a:extLst>
          </p:cNvPr>
          <p:cNvSpPr txBox="1"/>
          <p:nvPr/>
        </p:nvSpPr>
        <p:spPr>
          <a:xfrm>
            <a:off x="3376494" y="4271448"/>
            <a:ext cx="5180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Annekatrin Przewalla</a:t>
            </a:r>
          </a:p>
          <a:p>
            <a:r>
              <a:rPr lang="de-DE" dirty="0"/>
              <a:t>Koordinatorin der Studiengänge ohne Lehramtsbezug</a:t>
            </a:r>
          </a:p>
          <a:p>
            <a:r>
              <a:rPr lang="de-DE" dirty="0"/>
              <a:t>nlskoord@ph-heidelberg.de</a:t>
            </a:r>
          </a:p>
          <a:p>
            <a:r>
              <a:rPr lang="de-DE" dirty="0"/>
              <a:t>      06221 477 505</a:t>
            </a:r>
          </a:p>
        </p:txBody>
      </p:sp>
      <p:pic>
        <p:nvPicPr>
          <p:cNvPr id="17" name="Grafik 16" descr="Callcenter Silhouette">
            <a:extLst>
              <a:ext uri="{FF2B5EF4-FFF2-40B4-BE49-F238E27FC236}">
                <a16:creationId xmlns:a16="http://schemas.microsoft.com/office/drawing/2014/main" id="{8E2382E1-F817-1B2A-D53A-751B47CD43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4019" y="5125801"/>
            <a:ext cx="345976" cy="34597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7" y="4297334"/>
            <a:ext cx="1905285" cy="108900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03" y="4147741"/>
            <a:ext cx="1436400" cy="14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4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096297-121F-4619-B6F4-35222EBD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" y="872631"/>
            <a:ext cx="11779624" cy="50446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759738B-1869-4B7A-812C-B9D7F107A4A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Humanmedizin</a:t>
            </a:r>
          </a:p>
          <a:p>
            <a:r>
              <a:rPr lang="de-DE"/>
              <a:t>Tiermedizin</a:t>
            </a:r>
          </a:p>
          <a:p>
            <a:r>
              <a:rPr lang="de-DE"/>
              <a:t>Zahnmedizin</a:t>
            </a:r>
          </a:p>
          <a:p>
            <a:r>
              <a:rPr lang="de-DE"/>
              <a:t>Hebammenkunde</a:t>
            </a:r>
          </a:p>
          <a:p>
            <a:r>
              <a:rPr lang="de-DE"/>
              <a:t>Pflege</a:t>
            </a:r>
          </a:p>
          <a:p>
            <a:r>
              <a:rPr lang="de-DE"/>
              <a:t>Psychologie</a:t>
            </a:r>
          </a:p>
          <a:p>
            <a:r>
              <a:rPr lang="de-DE"/>
              <a:t>Therapien</a:t>
            </a:r>
            <a:endParaRPr lang="de-DE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75534FFD-AA33-429E-BDFB-CAC89CB4A720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Medizintechnische Wissenschaften</a:t>
            </a:r>
          </a:p>
          <a:p>
            <a:r>
              <a:rPr lang="de-DE"/>
              <a:t>Gesundheitsmanagement</a:t>
            </a:r>
          </a:p>
          <a:p>
            <a:r>
              <a:rPr lang="de-DE"/>
              <a:t>Physician Assistant</a:t>
            </a:r>
          </a:p>
          <a:p>
            <a:r>
              <a:rPr lang="de-DE"/>
              <a:t>Interprofessionelle Gesundheitsversorgung</a:t>
            </a:r>
          </a:p>
          <a:p>
            <a:r>
              <a:rPr lang="de-DE"/>
              <a:t>... 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3AC809A-6577-4195-9064-0D61BF18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Welche Studiengänge gibt es im Bereich </a:t>
            </a:r>
            <a:r>
              <a:rPr lang="de-DE" sz="4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Gesundheit?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7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A5695C79-5CC1-4046-9E91-135C86DB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" y="872631"/>
            <a:ext cx="11779624" cy="50446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Bereich Gesundheit und </a:t>
            </a:r>
            <a:r>
              <a:rPr lang="de-DE" sz="4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Therapien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A992609-8F2C-4DCB-A3F4-A6FCF0FC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Nichtärztliche Therapien</a:t>
            </a: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Beschäftigen sich mit der Wiederherstellung von psychischen oder physischen Funktionen des Menschen und mit Fragen des therapeutischen Handelns.</a:t>
            </a: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Ziel ist, den Gesundheitszustand von Menschen mit seelischen oder körperlichen Problemen zu verbessern und ihnen zu ermöglichen, den eigenen Alltag selbstständig und handlungsfähig zu gestalten.</a:t>
            </a:r>
          </a:p>
        </p:txBody>
      </p:sp>
    </p:spTree>
    <p:extLst>
      <p:ext uri="{BB962C8B-B14F-4D97-AF65-F5344CB8AC3E}">
        <p14:creationId xmlns:p14="http://schemas.microsoft.com/office/powerpoint/2010/main" val="281835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096297-121F-4619-B6F4-35222EBD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8" y="906657"/>
            <a:ext cx="11779624" cy="50446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B3EDAB2-6046-41A0-85E5-98517F3A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Studiengänge der </a:t>
            </a:r>
            <a:r>
              <a:rPr lang="de-DE" sz="4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Therapien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CDC12336-29BC-4838-9840-A6C2729F5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Physiotherapie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Logopädie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Ergotherapie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Musiktherapie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Kunsttherapie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Theatertherapie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86742255-1472-476E-A2F3-197BFF92749B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>
                <a:latin typeface="Verdana" panose="020B0604030504040204" pitchFamily="34" charset="0"/>
                <a:ea typeface="Verdana" panose="020B0604030504040204" pitchFamily="34" charset="0"/>
              </a:rPr>
              <a:t>Seit 2000 zahlreiche Bachelor- und Masterstudiengänge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>
                <a:latin typeface="Verdana" panose="020B0604030504040204" pitchFamily="34" charset="0"/>
                <a:ea typeface="Verdana" panose="020B0604030504040204" pitchFamily="34" charset="0"/>
              </a:rPr>
              <a:t>Das Besondere hier ist:</a:t>
            </a:r>
          </a:p>
          <a:p>
            <a:r>
              <a:rPr lang="de-DE" sz="2400">
                <a:latin typeface="Verdana" panose="020B0604030504040204" pitchFamily="34" charset="0"/>
                <a:ea typeface="Verdana" panose="020B0604030504040204" pitchFamily="34" charset="0"/>
              </a:rPr>
              <a:t>Kein Medizinstudium notwendig</a:t>
            </a:r>
          </a:p>
          <a:p>
            <a:r>
              <a:rPr lang="de-DE" sz="2400">
                <a:latin typeface="Verdana" panose="020B0604030504040204" pitchFamily="34" charset="0"/>
                <a:ea typeface="Verdana" panose="020B0604030504040204" pitchFamily="34" charset="0"/>
              </a:rPr>
              <a:t>Wichtige Bestandteile der klinischen und ambulanten Patientenversorgung und Rehabilitation</a:t>
            </a:r>
          </a:p>
          <a:p>
            <a:endParaRPr lang="de-DE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45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7D59810-2D10-4B58-9CE3-8D428D78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" y="872631"/>
            <a:ext cx="11779624" cy="50446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Was ist der Bereich </a:t>
            </a:r>
            <a:r>
              <a:rPr lang="de-DE" sz="4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Sozialwesen?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1CE973A-A30F-496C-8495-63E8FEDEB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Beschäftigt sich vor allem mit dem gesellschaftlichen Zusammenleben und der sozialen und kulturellen Organisation von menschlichen Gesellschaften sowie mit dem Verhalten des einzelnen Menschen. 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Sind durch sozial- und erziehungswissenschaftliche Inhalte gekennzeichnet und bearbeiten Aspekte, die die individuellen, sozialen und wirtschaftlichen Lebensbedingungen der Menschen betreffen.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Neben den theoretischen SG gibt es auch die mit Fokus auf praktische bzw. pädagogisch-anleitende Inhalte.</a:t>
            </a:r>
          </a:p>
        </p:txBody>
      </p:sp>
    </p:spTree>
    <p:extLst>
      <p:ext uri="{BB962C8B-B14F-4D97-AF65-F5344CB8AC3E}">
        <p14:creationId xmlns:p14="http://schemas.microsoft.com/office/powerpoint/2010/main" val="420134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096297-121F-4619-B6F4-35222EBD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" y="872631"/>
            <a:ext cx="11779624" cy="50446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F5E2DE9-A24C-47FD-9AC8-A056B9C6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Welche Studiengänge gibt es im Bereich </a:t>
            </a:r>
            <a:r>
              <a:rPr lang="de-DE" sz="40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Sozialwesen?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F0EFD0D-BB25-48C0-A194-00C2047A3A77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7150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Verdana" panose="020B0604030504040204" pitchFamily="34" charset="0"/>
                <a:ea typeface="Verdana" panose="020B0604030504040204" pitchFamily="34" charset="0"/>
              </a:rPr>
              <a:t>Psychologie</a:t>
            </a:r>
          </a:p>
          <a:p>
            <a:r>
              <a:rPr lang="de-DE">
                <a:latin typeface="Verdana" panose="020B0604030504040204" pitchFamily="34" charset="0"/>
                <a:ea typeface="Verdana" panose="020B0604030504040204" pitchFamily="34" charset="0"/>
              </a:rPr>
              <a:t>Logopädie</a:t>
            </a:r>
          </a:p>
          <a:p>
            <a:r>
              <a:rPr lang="de-DE">
                <a:latin typeface="Verdana" panose="020B0604030504040204" pitchFamily="34" charset="0"/>
                <a:ea typeface="Verdana" panose="020B0604030504040204" pitchFamily="34" charset="0"/>
              </a:rPr>
              <a:t>Pflegepädagogik</a:t>
            </a:r>
          </a:p>
          <a:p>
            <a:r>
              <a:rPr lang="de-DE">
                <a:latin typeface="Verdana" panose="020B0604030504040204" pitchFamily="34" charset="0"/>
                <a:ea typeface="Verdana" panose="020B0604030504040204" pitchFamily="34" charset="0"/>
              </a:rPr>
              <a:t>Gebärdensprachdolmetschen</a:t>
            </a:r>
          </a:p>
          <a:p>
            <a:r>
              <a:rPr lang="de-DE">
                <a:latin typeface="Verdana" panose="020B0604030504040204" pitchFamily="34" charset="0"/>
                <a:ea typeface="Verdana" panose="020B0604030504040204" pitchFamily="34" charset="0"/>
              </a:rPr>
              <a:t>Frühkindliche und Elementarbildung (Kindheits-pädagogik)</a:t>
            </a:r>
          </a:p>
          <a:p>
            <a:r>
              <a:rPr lang="de-DE">
                <a:latin typeface="Verdana" panose="020B0604030504040204" pitchFamily="34" charset="0"/>
                <a:ea typeface="Verdana" panose="020B0604030504040204" pitchFamily="34" charset="0"/>
              </a:rPr>
              <a:t>E-Learning und Mediendidaktik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8ADAC797-A8A0-46BE-93D8-E034D8E3F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Soziale Arbeit / Sozialpädagogik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Sozialmanagement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Sozialwissenschaften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Bildungswissenschaften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Pädagogik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Heilpädagogik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Erziehungswissenschaften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8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6C945D0-46CE-42A2-A86A-E602CECC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" y="872631"/>
            <a:ext cx="11779624" cy="50446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F87895-D438-4DB0-B366-48AA19D2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Nach dem Studium - Wo man überall arbeiten kann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1CFD26D-CE2D-433A-82D3-0E9625FB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In klinischen Arbeitsfeldern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Psychiatrien, Psychosomatik, Onkologie, Pädiatrie, Geriatrie, Pflege, Geburtshilfe, Neurologie, Frühförderung, Labor, Rettungsdienst, sowie in Suchtkliniken, Therapiezentren, Rehaeinrichtungen, auch in Management oder Forschung</a:t>
            </a:r>
          </a:p>
        </p:txBody>
      </p:sp>
    </p:spTree>
    <p:extLst>
      <p:ext uri="{BB962C8B-B14F-4D97-AF65-F5344CB8AC3E}">
        <p14:creationId xmlns:p14="http://schemas.microsoft.com/office/powerpoint/2010/main" val="5588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1806</Words>
  <Application>Microsoft Office PowerPoint</Application>
  <PresentationFormat>Breitbild</PresentationFormat>
  <Paragraphs>313</Paragraphs>
  <Slides>34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Open Sans Light</vt:lpstr>
      <vt:lpstr>Symbol</vt:lpstr>
      <vt:lpstr>Verdana</vt:lpstr>
      <vt:lpstr>Verdana </vt:lpstr>
      <vt:lpstr>Wingdings</vt:lpstr>
      <vt:lpstr>Office</vt:lpstr>
      <vt:lpstr>PowerPoint-Präsentation</vt:lpstr>
      <vt:lpstr>Gesundheit und Sozialwesen</vt:lpstr>
      <vt:lpstr>Was ist der Bereich Gesundheit?</vt:lpstr>
      <vt:lpstr>Welche Studiengänge gibt es im Bereich Gesundheit?</vt:lpstr>
      <vt:lpstr>Bereich Gesundheit und Therapien</vt:lpstr>
      <vt:lpstr>Studiengänge der Therapien</vt:lpstr>
      <vt:lpstr>Was ist der Bereich Sozialwesen?</vt:lpstr>
      <vt:lpstr>Welche Studiengänge gibt es im Bereich Sozialwesen?</vt:lpstr>
      <vt:lpstr>Nach dem Studium - Wo man überall arbeiten kann</vt:lpstr>
      <vt:lpstr>Nach dem Studium - Wo man überall arbeiten kann</vt:lpstr>
      <vt:lpstr>Pädagogische Hochschule Heidelberg</vt:lpstr>
      <vt:lpstr>Pädagogische Hochschule Heidelberg</vt:lpstr>
      <vt:lpstr>Pädagogische Hochschule Heidelberg</vt:lpstr>
      <vt:lpstr>Pädagogische Hochschule Heidelberg</vt:lpstr>
      <vt:lpstr>Pädagogische Hochschule Heidelberg</vt:lpstr>
      <vt:lpstr>Pädagogische Hochschule Heidelberg</vt:lpstr>
      <vt:lpstr>Bereich Gesundheit</vt:lpstr>
      <vt:lpstr>Primärqualifizierendes Studium  - Angewandte Hebammenwissenschaft B.Sc. - Pflege B.Sc.   </vt:lpstr>
      <vt:lpstr>Ausbildungsintegrierter Studiengang  Angewandte Gesundheits- und Pflegewissenschaften  </vt:lpstr>
      <vt:lpstr>Interprofessionelle Gesundheitsversorgung &amp; Medizintechnische Wissenschaften </vt:lpstr>
      <vt:lpstr>Studium im Gesundheitsbereich – Karriere </vt:lpstr>
      <vt:lpstr>Bereich Sozialwesen</vt:lpstr>
      <vt:lpstr>Der Weg zum dualen Studium</vt:lpstr>
      <vt:lpstr>Bereich Gesundheit –  Künstlerische Therapien</vt:lpstr>
      <vt:lpstr>Warum künstlerische Therapien studieren?</vt:lpstr>
      <vt:lpstr>Warum künstlerische Therapien studieren?</vt:lpstr>
      <vt:lpstr>Kunsttherapie B.A.</vt:lpstr>
      <vt:lpstr>Kunsttherapie B.A.</vt:lpstr>
      <vt:lpstr>Theatertherapie B.A.</vt:lpstr>
      <vt:lpstr>Theatertherapie B.A.</vt:lpstr>
      <vt:lpstr>Studienaufbau der therapeutischen Studiengänge</vt:lpstr>
      <vt:lpstr>Bewerbung und Zulassung</vt:lpstr>
      <vt:lpstr>Mehr Studienganginfos</vt:lpstr>
      <vt:lpstr>Noch Fragen? Gerne! </vt:lpstr>
    </vt:vector>
  </TitlesOfParts>
  <Company>HdM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Funke Annica</dc:creator>
  <cp:lastModifiedBy>Mueller, Maija</cp:lastModifiedBy>
  <cp:revision>72</cp:revision>
  <cp:lastPrinted>2024-02-28T14:18:41Z</cp:lastPrinted>
  <dcterms:created xsi:type="dcterms:W3CDTF">2023-12-04T09:59:12Z</dcterms:created>
  <dcterms:modified xsi:type="dcterms:W3CDTF">2024-03-01T10:50:35Z</dcterms:modified>
</cp:coreProperties>
</file>