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1" r:id="rId2"/>
    <p:sldId id="262" r:id="rId3"/>
    <p:sldId id="303" r:id="rId4"/>
    <p:sldId id="337" r:id="rId5"/>
    <p:sldId id="335" r:id="rId6"/>
    <p:sldId id="298" r:id="rId7"/>
    <p:sldId id="338" r:id="rId8"/>
    <p:sldId id="309" r:id="rId9"/>
    <p:sldId id="326" r:id="rId10"/>
    <p:sldId id="325" r:id="rId11"/>
    <p:sldId id="336" r:id="rId12"/>
    <p:sldId id="328" r:id="rId13"/>
    <p:sldId id="327" r:id="rId14"/>
    <p:sldId id="329" r:id="rId15"/>
    <p:sldId id="330" r:id="rId16"/>
    <p:sldId id="331" r:id="rId17"/>
    <p:sldId id="332" r:id="rId18"/>
    <p:sldId id="333" r:id="rId19"/>
    <p:sldId id="339" r:id="rId20"/>
    <p:sldId id="334" r:id="rId21"/>
    <p:sldId id="340" r:id="rId22"/>
    <p:sldId id="341" r:id="rId2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4B3223C1-85E2-40BC-AF2F-98559569102E}">
          <p14:sldIdLst>
            <p14:sldId id="261"/>
          </p14:sldIdLst>
        </p14:section>
        <p14:section name="Abschnitt ohne Titel" id="{733AA4F6-D907-42E5-8926-61F324BFBF8D}">
          <p14:sldIdLst>
            <p14:sldId id="262"/>
            <p14:sldId id="303"/>
            <p14:sldId id="337"/>
            <p14:sldId id="335"/>
            <p14:sldId id="298"/>
            <p14:sldId id="338"/>
            <p14:sldId id="309"/>
            <p14:sldId id="326"/>
            <p14:sldId id="325"/>
            <p14:sldId id="336"/>
            <p14:sldId id="328"/>
            <p14:sldId id="327"/>
            <p14:sldId id="329"/>
            <p14:sldId id="330"/>
            <p14:sldId id="331"/>
            <p14:sldId id="332"/>
            <p14:sldId id="333"/>
            <p14:sldId id="339"/>
            <p14:sldId id="334"/>
            <p14:sldId id="340"/>
            <p14:sldId id="34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344" userDrawn="1">
          <p15:clr>
            <a:srgbClr val="A4A3A4"/>
          </p15:clr>
        </p15:guide>
        <p15:guide id="2" pos="67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2F4E"/>
    <a:srgbClr val="F7A8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492" y="108"/>
      </p:cViewPr>
      <p:guideLst>
        <p:guide orient="horz" pos="1344"/>
        <p:guide pos="67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2E3B9-20DB-4C6A-AA09-F6054FF85A8F}" type="datetimeFigureOut">
              <a:rPr lang="de-DE" smtClean="0"/>
              <a:t>28.02.2024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45C9E5-6C5A-421F-9ABD-2442535200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8501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A79EDE-F6AF-43DC-A777-6501DC648652}" type="datetimeFigureOut">
              <a:rPr lang="de-DE" smtClean="0"/>
              <a:t>28.02.2024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52A15C-B7C1-4DD2-BE1E-31E1F293E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772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A79EDE-F6AF-43DC-A777-6501DC648652}" type="datetimeFigureOut">
              <a:rPr lang="de-DE" smtClean="0"/>
              <a:t>28.02.2024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52A15C-B7C1-4DD2-BE1E-31E1F293E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2665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A79EDE-F6AF-43DC-A777-6501DC648652}" type="datetimeFigureOut">
              <a:rPr lang="de-DE" smtClean="0"/>
              <a:t>28.02.2024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52A15C-B7C1-4DD2-BE1E-31E1F293E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4918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A79EDE-F6AF-43DC-A777-6501DC648652}" type="datetimeFigureOut">
              <a:rPr lang="de-DE" smtClean="0"/>
              <a:t>28.02.2024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52A15C-B7C1-4DD2-BE1E-31E1F293E1C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0" y="6058968"/>
            <a:ext cx="12192000" cy="799032"/>
          </a:xfrm>
          <a:prstGeom prst="rect">
            <a:avLst/>
          </a:prstGeom>
          <a:solidFill>
            <a:srgbClr val="152F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 userDrawn="1"/>
        </p:nvSpPr>
        <p:spPr>
          <a:xfrm>
            <a:off x="2574758" y="6273818"/>
            <a:ext cx="687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F7A823"/>
                </a:solidFill>
                <a:latin typeface="Verdana "/>
              </a:rPr>
              <a:t>Aktionstag – Safe! Ins Studium. – 28.</a:t>
            </a:r>
            <a:r>
              <a:rPr lang="de-DE" b="1" baseline="0" dirty="0">
                <a:solidFill>
                  <a:srgbClr val="F7A823"/>
                </a:solidFill>
                <a:latin typeface="Verdana "/>
              </a:rPr>
              <a:t> Februar 2024</a:t>
            </a:r>
            <a:endParaRPr lang="de-DE" b="1" dirty="0">
              <a:solidFill>
                <a:srgbClr val="F7A823"/>
              </a:solidFill>
              <a:latin typeface="Verdana "/>
            </a:endParaRP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5682" y="6145747"/>
            <a:ext cx="585521" cy="625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665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A79EDE-F6AF-43DC-A777-6501DC648652}" type="datetimeFigureOut">
              <a:rPr lang="de-DE" smtClean="0"/>
              <a:t>28.02.2024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52A15C-B7C1-4DD2-BE1E-31E1F293E1C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0" y="6058968"/>
            <a:ext cx="12192000" cy="799032"/>
          </a:xfrm>
          <a:prstGeom prst="rect">
            <a:avLst/>
          </a:prstGeom>
          <a:solidFill>
            <a:srgbClr val="152F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 userDrawn="1"/>
        </p:nvSpPr>
        <p:spPr>
          <a:xfrm>
            <a:off x="3520867" y="6273818"/>
            <a:ext cx="5930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F7A823"/>
                </a:solidFill>
                <a:latin typeface="Verdana "/>
              </a:rPr>
              <a:t>Aktionstag – Safe! Ins Studium. – 28.</a:t>
            </a:r>
            <a:r>
              <a:rPr lang="de-DE" b="1" baseline="0" dirty="0">
                <a:solidFill>
                  <a:srgbClr val="F7A823"/>
                </a:solidFill>
                <a:latin typeface="Verdana "/>
              </a:rPr>
              <a:t> Februar 2024</a:t>
            </a:r>
            <a:endParaRPr lang="de-DE" b="1" dirty="0">
              <a:solidFill>
                <a:srgbClr val="F7A823"/>
              </a:solidFill>
              <a:latin typeface="Verdana "/>
            </a:endParaRP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5682" y="6145747"/>
            <a:ext cx="585521" cy="625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663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A79EDE-F6AF-43DC-A777-6501DC648652}" type="datetimeFigureOut">
              <a:rPr lang="de-DE" smtClean="0"/>
              <a:t>28.02.2024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52A15C-B7C1-4DD2-BE1E-31E1F293E1C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Rechteck 7"/>
          <p:cNvSpPr/>
          <p:nvPr userDrawn="1"/>
        </p:nvSpPr>
        <p:spPr>
          <a:xfrm>
            <a:off x="0" y="6058968"/>
            <a:ext cx="12192000" cy="799032"/>
          </a:xfrm>
          <a:prstGeom prst="rect">
            <a:avLst/>
          </a:prstGeom>
          <a:solidFill>
            <a:srgbClr val="152F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520867" y="6273818"/>
            <a:ext cx="5930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F7A823"/>
                </a:solidFill>
                <a:latin typeface="Verdana "/>
              </a:rPr>
              <a:t>Aktionstag – Safe! Ins Studium. – 28.</a:t>
            </a:r>
            <a:r>
              <a:rPr lang="de-DE" b="1" baseline="0" dirty="0">
                <a:solidFill>
                  <a:srgbClr val="F7A823"/>
                </a:solidFill>
                <a:latin typeface="Verdana "/>
              </a:rPr>
              <a:t> Februar 2024</a:t>
            </a:r>
            <a:endParaRPr lang="de-DE" b="1" dirty="0">
              <a:solidFill>
                <a:srgbClr val="F7A823"/>
              </a:solidFill>
              <a:latin typeface="Verdana "/>
            </a:endParaRP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5682" y="6145747"/>
            <a:ext cx="585521" cy="625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542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A79EDE-F6AF-43DC-A777-6501DC648652}" type="datetimeFigureOut">
              <a:rPr lang="de-DE" smtClean="0"/>
              <a:t>28.02.2024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52A15C-B7C1-4DD2-BE1E-31E1F293E1C8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Rechteck 9"/>
          <p:cNvSpPr/>
          <p:nvPr userDrawn="1"/>
        </p:nvSpPr>
        <p:spPr>
          <a:xfrm>
            <a:off x="0" y="6058968"/>
            <a:ext cx="12192000" cy="799032"/>
          </a:xfrm>
          <a:prstGeom prst="rect">
            <a:avLst/>
          </a:prstGeom>
          <a:solidFill>
            <a:srgbClr val="152F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/>
          <p:cNvSpPr txBox="1"/>
          <p:nvPr userDrawn="1"/>
        </p:nvSpPr>
        <p:spPr>
          <a:xfrm>
            <a:off x="3520867" y="6273818"/>
            <a:ext cx="5930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F7A823"/>
                </a:solidFill>
                <a:latin typeface="Verdana "/>
              </a:rPr>
              <a:t>Aktionstag – Safe! Ins Studium. – 28.</a:t>
            </a:r>
            <a:r>
              <a:rPr lang="de-DE" b="1" baseline="0" dirty="0">
                <a:solidFill>
                  <a:srgbClr val="F7A823"/>
                </a:solidFill>
                <a:latin typeface="Verdana "/>
              </a:rPr>
              <a:t> Februar 2024</a:t>
            </a:r>
            <a:endParaRPr lang="de-DE" b="1" dirty="0">
              <a:solidFill>
                <a:srgbClr val="F7A823"/>
              </a:solidFill>
              <a:latin typeface="Verdana "/>
            </a:endParaRPr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5682" y="6145747"/>
            <a:ext cx="585521" cy="625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190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A79EDE-F6AF-43DC-A777-6501DC648652}" type="datetimeFigureOut">
              <a:rPr lang="de-DE" smtClean="0"/>
              <a:t>28.02.2024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52A15C-B7C1-4DD2-BE1E-31E1F293E1C8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Rechteck 5"/>
          <p:cNvSpPr/>
          <p:nvPr userDrawn="1"/>
        </p:nvSpPr>
        <p:spPr>
          <a:xfrm>
            <a:off x="0" y="6058968"/>
            <a:ext cx="12192000" cy="799032"/>
          </a:xfrm>
          <a:prstGeom prst="rect">
            <a:avLst/>
          </a:prstGeom>
          <a:solidFill>
            <a:srgbClr val="152F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 userDrawn="1"/>
        </p:nvSpPr>
        <p:spPr>
          <a:xfrm>
            <a:off x="3520867" y="6273818"/>
            <a:ext cx="5930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F7A823"/>
                </a:solidFill>
                <a:latin typeface="Verdana "/>
              </a:rPr>
              <a:t>Aktionstag – Safe! Ins Studium. – 28.</a:t>
            </a:r>
            <a:r>
              <a:rPr lang="de-DE" b="1" baseline="0" dirty="0">
                <a:solidFill>
                  <a:srgbClr val="F7A823"/>
                </a:solidFill>
                <a:latin typeface="Verdana "/>
              </a:rPr>
              <a:t> Februar 2024</a:t>
            </a:r>
            <a:endParaRPr lang="de-DE" b="1" dirty="0">
              <a:solidFill>
                <a:srgbClr val="F7A823"/>
              </a:solidFill>
              <a:latin typeface="Verdana "/>
            </a:endParaRP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5682" y="6145747"/>
            <a:ext cx="585521" cy="625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19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A79EDE-F6AF-43DC-A777-6501DC648652}" type="datetimeFigureOut">
              <a:rPr lang="de-DE" smtClean="0"/>
              <a:t>28.02.2024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52A15C-B7C1-4DD2-BE1E-31E1F293E1C8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Rechteck 4"/>
          <p:cNvSpPr/>
          <p:nvPr userDrawn="1"/>
        </p:nvSpPr>
        <p:spPr>
          <a:xfrm>
            <a:off x="0" y="6058968"/>
            <a:ext cx="12192000" cy="799032"/>
          </a:xfrm>
          <a:prstGeom prst="rect">
            <a:avLst/>
          </a:prstGeom>
          <a:solidFill>
            <a:srgbClr val="152F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 userDrawn="1"/>
        </p:nvSpPr>
        <p:spPr>
          <a:xfrm>
            <a:off x="3520867" y="6273818"/>
            <a:ext cx="5930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F7A823"/>
                </a:solidFill>
                <a:latin typeface="Verdana "/>
              </a:rPr>
              <a:t>Aktionstag – Safe! Ins Studium. – 28.</a:t>
            </a:r>
            <a:r>
              <a:rPr lang="de-DE" b="1" baseline="0" dirty="0">
                <a:solidFill>
                  <a:srgbClr val="F7A823"/>
                </a:solidFill>
                <a:latin typeface="Verdana "/>
              </a:rPr>
              <a:t> Februar 2024</a:t>
            </a:r>
            <a:endParaRPr lang="de-DE" b="1" dirty="0">
              <a:solidFill>
                <a:srgbClr val="F7A823"/>
              </a:solidFill>
              <a:latin typeface="Verdana "/>
            </a:endParaRPr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5682" y="6145747"/>
            <a:ext cx="585521" cy="625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494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A79EDE-F6AF-43DC-A777-6501DC648652}" type="datetimeFigureOut">
              <a:rPr lang="de-DE" smtClean="0"/>
              <a:t>28.02.2024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52A15C-B7C1-4DD2-BE1E-31E1F293E1C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Rechteck 7"/>
          <p:cNvSpPr/>
          <p:nvPr userDrawn="1"/>
        </p:nvSpPr>
        <p:spPr>
          <a:xfrm>
            <a:off x="0" y="6058968"/>
            <a:ext cx="12192000" cy="799032"/>
          </a:xfrm>
          <a:prstGeom prst="rect">
            <a:avLst/>
          </a:prstGeom>
          <a:solidFill>
            <a:srgbClr val="152F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520867" y="6273818"/>
            <a:ext cx="5930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F7A823"/>
                </a:solidFill>
                <a:latin typeface="Verdana "/>
              </a:rPr>
              <a:t>Aktionstag – Safe! Ins Studium. – 28.</a:t>
            </a:r>
            <a:r>
              <a:rPr lang="de-DE" b="1" baseline="0" dirty="0">
                <a:solidFill>
                  <a:srgbClr val="F7A823"/>
                </a:solidFill>
                <a:latin typeface="Verdana "/>
              </a:rPr>
              <a:t> Februar 2024</a:t>
            </a:r>
            <a:endParaRPr lang="de-DE" b="1" dirty="0">
              <a:solidFill>
                <a:srgbClr val="F7A823"/>
              </a:solidFill>
              <a:latin typeface="Verdana "/>
            </a:endParaRP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5682" y="6145747"/>
            <a:ext cx="585521" cy="625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373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A79EDE-F6AF-43DC-A777-6501DC648652}" type="datetimeFigureOut">
              <a:rPr lang="de-DE" smtClean="0"/>
              <a:t>28.02.2024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52A15C-B7C1-4DD2-BE1E-31E1F293E1C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Rechteck 7"/>
          <p:cNvSpPr/>
          <p:nvPr userDrawn="1"/>
        </p:nvSpPr>
        <p:spPr>
          <a:xfrm>
            <a:off x="0" y="6058968"/>
            <a:ext cx="12192000" cy="799032"/>
          </a:xfrm>
          <a:prstGeom prst="rect">
            <a:avLst/>
          </a:prstGeom>
          <a:solidFill>
            <a:srgbClr val="152F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520867" y="6273818"/>
            <a:ext cx="5930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F7A823"/>
                </a:solidFill>
                <a:latin typeface="Verdana "/>
              </a:rPr>
              <a:t>Aktionstag – Safe! Ins Studium. – 28.</a:t>
            </a:r>
            <a:r>
              <a:rPr lang="de-DE" b="1" baseline="0" dirty="0">
                <a:solidFill>
                  <a:srgbClr val="F7A823"/>
                </a:solidFill>
                <a:latin typeface="Verdana "/>
              </a:rPr>
              <a:t> Februar 2024</a:t>
            </a:r>
            <a:endParaRPr lang="de-DE" b="1" dirty="0">
              <a:solidFill>
                <a:srgbClr val="F7A823"/>
              </a:solidFill>
              <a:latin typeface="Verdana "/>
            </a:endParaRP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5682" y="6145747"/>
            <a:ext cx="585521" cy="625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546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8124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svg"/><Relationship Id="rId18" Type="http://schemas.openxmlformats.org/officeDocument/2006/relationships/image" Target="../media/image20.png"/><Relationship Id="rId3" Type="http://schemas.openxmlformats.org/officeDocument/2006/relationships/image" Target="../media/image5.svg"/><Relationship Id="rId21" Type="http://schemas.openxmlformats.org/officeDocument/2006/relationships/image" Target="../media/image23.svg"/><Relationship Id="rId7" Type="http://schemas.openxmlformats.org/officeDocument/2006/relationships/image" Target="../media/image9.svg"/><Relationship Id="rId12" Type="http://schemas.openxmlformats.org/officeDocument/2006/relationships/image" Target="../media/image14.png"/><Relationship Id="rId17" Type="http://schemas.openxmlformats.org/officeDocument/2006/relationships/image" Target="../media/image19.sv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svg"/><Relationship Id="rId5" Type="http://schemas.openxmlformats.org/officeDocument/2006/relationships/image" Target="../media/image7.svg"/><Relationship Id="rId15" Type="http://schemas.openxmlformats.org/officeDocument/2006/relationships/image" Target="../media/image17.svg"/><Relationship Id="rId23" Type="http://schemas.openxmlformats.org/officeDocument/2006/relationships/image" Target="../media/image25.svg"/><Relationship Id="rId10" Type="http://schemas.openxmlformats.org/officeDocument/2006/relationships/image" Target="../media/image12.png"/><Relationship Id="rId19" Type="http://schemas.openxmlformats.org/officeDocument/2006/relationships/image" Target="../media/image21.svg"/><Relationship Id="rId4" Type="http://schemas.openxmlformats.org/officeDocument/2006/relationships/image" Target="../media/image6.png"/><Relationship Id="rId9" Type="http://schemas.openxmlformats.org/officeDocument/2006/relationships/image" Target="../media/image11.svg"/><Relationship Id="rId14" Type="http://schemas.openxmlformats.org/officeDocument/2006/relationships/image" Target="../media/image16.png"/><Relationship Id="rId22" Type="http://schemas.openxmlformats.org/officeDocument/2006/relationships/image" Target="../media/image2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familia.de/" TargetMode="External"/><Relationship Id="rId2" Type="http://schemas.openxmlformats.org/officeDocument/2006/relationships/hyperlink" Target="http://www.schwangerschaftsfragen.d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ege-zur-pflege.de/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svg"/><Relationship Id="rId18" Type="http://schemas.openxmlformats.org/officeDocument/2006/relationships/image" Target="../media/image20.png"/><Relationship Id="rId3" Type="http://schemas.openxmlformats.org/officeDocument/2006/relationships/image" Target="../media/image5.svg"/><Relationship Id="rId21" Type="http://schemas.openxmlformats.org/officeDocument/2006/relationships/image" Target="../media/image23.svg"/><Relationship Id="rId7" Type="http://schemas.openxmlformats.org/officeDocument/2006/relationships/image" Target="../media/image9.svg"/><Relationship Id="rId12" Type="http://schemas.openxmlformats.org/officeDocument/2006/relationships/image" Target="../media/image14.png"/><Relationship Id="rId17" Type="http://schemas.openxmlformats.org/officeDocument/2006/relationships/image" Target="../media/image19.sv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svg"/><Relationship Id="rId5" Type="http://schemas.openxmlformats.org/officeDocument/2006/relationships/image" Target="../media/image7.svg"/><Relationship Id="rId15" Type="http://schemas.openxmlformats.org/officeDocument/2006/relationships/image" Target="../media/image17.svg"/><Relationship Id="rId23" Type="http://schemas.openxmlformats.org/officeDocument/2006/relationships/image" Target="../media/image25.svg"/><Relationship Id="rId10" Type="http://schemas.openxmlformats.org/officeDocument/2006/relationships/image" Target="../media/image12.png"/><Relationship Id="rId19" Type="http://schemas.openxmlformats.org/officeDocument/2006/relationships/image" Target="../media/image21.svg"/><Relationship Id="rId4" Type="http://schemas.openxmlformats.org/officeDocument/2006/relationships/image" Target="../media/image6.png"/><Relationship Id="rId9" Type="http://schemas.openxmlformats.org/officeDocument/2006/relationships/image" Target="../media/image11.svg"/><Relationship Id="rId14" Type="http://schemas.openxmlformats.org/officeDocument/2006/relationships/image" Target="../media/image16.png"/><Relationship Id="rId22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0939A9E0-74E2-4E76-951A-CD7559BA08F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23" b="28683"/>
          <a:stretch/>
        </p:blipFill>
        <p:spPr>
          <a:xfrm>
            <a:off x="-76200" y="0"/>
            <a:ext cx="12268200" cy="6963508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0" y="5002823"/>
            <a:ext cx="12192000" cy="1960685"/>
          </a:xfrm>
          <a:prstGeom prst="rect">
            <a:avLst/>
          </a:prstGeom>
          <a:solidFill>
            <a:srgbClr val="152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5783" y="5175127"/>
            <a:ext cx="1474894" cy="1575533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1055077" y="4967646"/>
            <a:ext cx="8419383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b="1" dirty="0">
                <a:solidFill>
                  <a:srgbClr val="F7A823"/>
                </a:solidFill>
                <a:latin typeface="Verdana "/>
              </a:rPr>
              <a:t>Willkommen zum Online-Aktionstag</a:t>
            </a:r>
          </a:p>
          <a:p>
            <a:r>
              <a:rPr lang="de-DE" sz="3000" b="1" dirty="0">
                <a:solidFill>
                  <a:schemeClr val="bg1"/>
                </a:solidFill>
                <a:latin typeface="Verdana "/>
              </a:rPr>
              <a:t>„Studium mit Familienverantwortung“ </a:t>
            </a:r>
          </a:p>
        </p:txBody>
      </p:sp>
    </p:spTree>
    <p:extLst>
      <p:ext uri="{BB962C8B-B14F-4D97-AF65-F5344CB8AC3E}">
        <p14:creationId xmlns:p14="http://schemas.microsoft.com/office/powerpoint/2010/main" val="2125179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E036F863-1628-419E-BDAB-2EB9CB178393}"/>
              </a:ext>
            </a:extLst>
          </p:cNvPr>
          <p:cNvSpPr/>
          <p:nvPr/>
        </p:nvSpPr>
        <p:spPr>
          <a:xfrm>
            <a:off x="658814" y="1179095"/>
            <a:ext cx="10804524" cy="3477125"/>
          </a:xfrm>
          <a:prstGeom prst="rect">
            <a:avLst/>
          </a:prstGeom>
          <a:solidFill>
            <a:srgbClr val="F7A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14E2ECF7-B70D-4505-B37A-3FAF2B52B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018" y="1962691"/>
            <a:ext cx="10515600" cy="1325563"/>
          </a:xfrm>
        </p:spPr>
        <p:txBody>
          <a:bodyPr/>
          <a:lstStyle/>
          <a:p>
            <a:r>
              <a:rPr lang="de-DE" b="1" dirty="0">
                <a:solidFill>
                  <a:schemeClr val="bg1"/>
                </a:solidFill>
                <a:highlight>
                  <a:srgbClr val="152F4E"/>
                </a:highlight>
                <a:latin typeface="Verdana "/>
              </a:rPr>
              <a:t>Besondere Regelungen </a:t>
            </a:r>
            <a:br>
              <a:rPr lang="de-DE" b="1" dirty="0">
                <a:solidFill>
                  <a:schemeClr val="bg1"/>
                </a:solidFill>
                <a:highlight>
                  <a:srgbClr val="152F4E"/>
                </a:highlight>
                <a:latin typeface="Verdana "/>
              </a:rPr>
            </a:br>
            <a:r>
              <a:rPr lang="de-DE" b="1" dirty="0">
                <a:solidFill>
                  <a:schemeClr val="bg1"/>
                </a:solidFill>
                <a:highlight>
                  <a:srgbClr val="152F4E"/>
                </a:highlight>
                <a:latin typeface="Verdana "/>
              </a:rPr>
              <a:t>für Studierende mit Familien-pflichten</a:t>
            </a:r>
          </a:p>
        </p:txBody>
      </p:sp>
    </p:spTree>
    <p:extLst>
      <p:ext uri="{BB962C8B-B14F-4D97-AF65-F5344CB8AC3E}">
        <p14:creationId xmlns:p14="http://schemas.microsoft.com/office/powerpoint/2010/main" val="2072364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id="{27D14D9C-0E1A-4E49-A5FE-06904D5BF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723" y="665580"/>
            <a:ext cx="10515600" cy="1325563"/>
          </a:xfrm>
        </p:spPr>
        <p:txBody>
          <a:bodyPr/>
          <a:lstStyle/>
          <a:p>
            <a:r>
              <a:rPr lang="de-DE" b="1" dirty="0">
                <a:solidFill>
                  <a:srgbClr val="F7A823"/>
                </a:solidFill>
                <a:latin typeface="Verdana "/>
              </a:rPr>
              <a:t>Was ist möglich?</a:t>
            </a:r>
          </a:p>
        </p:txBody>
      </p:sp>
      <p:sp>
        <p:nvSpPr>
          <p:cNvPr id="10" name="Text Box 17">
            <a:extLst>
              <a:ext uri="{FF2B5EF4-FFF2-40B4-BE49-F238E27FC236}">
                <a16:creationId xmlns:a16="http://schemas.microsoft.com/office/drawing/2014/main" id="{B6D94569-B6C8-4E37-AD26-E801E69FD5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526" y="1929889"/>
            <a:ext cx="10134015" cy="1940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r>
              <a:rPr lang="de-DE" altLang="de-DE" sz="1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Mutterschutz und Elternzeit</a:t>
            </a:r>
          </a:p>
          <a:p>
            <a:pPr>
              <a:lnSpc>
                <a:spcPct val="105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r>
              <a:rPr lang="de-DE" altLang="de-DE" sz="1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Individuelle Studienverlaufsplanung</a:t>
            </a:r>
          </a:p>
          <a:p>
            <a:pPr eaLnBrk="1" hangingPunct="1">
              <a:lnSpc>
                <a:spcPct val="105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r>
              <a:rPr lang="de-DE" altLang="de-DE" sz="1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Urlaubssemester</a:t>
            </a:r>
          </a:p>
          <a:p>
            <a:pPr eaLnBrk="1" hangingPunct="1">
              <a:lnSpc>
                <a:spcPct val="105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r>
              <a:rPr lang="de-DE" altLang="de-DE" sz="1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Rücktritt von Prüfungen und Fristenverlängerung</a:t>
            </a:r>
          </a:p>
          <a:p>
            <a:pPr eaLnBrk="1" hangingPunct="1">
              <a:lnSpc>
                <a:spcPct val="105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r>
              <a:rPr lang="de-DE" altLang="de-DE" sz="1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 ist eventuell möglich, dass du…</a:t>
            </a:r>
          </a:p>
          <a:p>
            <a:pPr indent="0">
              <a:lnSpc>
                <a:spcPct val="65000"/>
              </a:lnSpc>
              <a:spcBef>
                <a:spcPct val="50000"/>
              </a:spcBef>
              <a:buClr>
                <a:srgbClr val="AAA28D"/>
              </a:buClr>
              <a:buSzPct val="115000"/>
              <a:buNone/>
            </a:pPr>
            <a:endParaRPr lang="de-DE" altLang="de-DE" sz="1600" dirty="0">
              <a:solidFill>
                <a:srgbClr val="152F4E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560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id="{27D14D9C-0E1A-4E49-A5FE-06904D5BF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722" y="665580"/>
            <a:ext cx="11629277" cy="1325563"/>
          </a:xfrm>
        </p:spPr>
        <p:txBody>
          <a:bodyPr/>
          <a:lstStyle/>
          <a:p>
            <a:r>
              <a:rPr lang="de-DE" b="1" dirty="0">
                <a:solidFill>
                  <a:srgbClr val="F7A823"/>
                </a:solidFill>
                <a:latin typeface="Verdana "/>
              </a:rPr>
              <a:t>Was ist möglich?</a:t>
            </a:r>
          </a:p>
        </p:txBody>
      </p:sp>
      <p:sp>
        <p:nvSpPr>
          <p:cNvPr id="10" name="Text Box 17">
            <a:extLst>
              <a:ext uri="{FF2B5EF4-FFF2-40B4-BE49-F238E27FC236}">
                <a16:creationId xmlns:a16="http://schemas.microsoft.com/office/drawing/2014/main" id="{B6D94569-B6C8-4E37-AD26-E801E69FD5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526" y="1886344"/>
            <a:ext cx="10138143" cy="2501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indent="0"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None/>
            </a:pPr>
            <a:r>
              <a:rPr lang="de-DE" sz="2000" b="1" dirty="0">
                <a:solidFill>
                  <a:srgbClr val="F7A823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Mutterschutz und Elternzeit</a:t>
            </a:r>
          </a:p>
          <a:p>
            <a:pPr indent="0"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None/>
            </a:pPr>
            <a:endParaRPr lang="de-DE" sz="2000" b="1" dirty="0">
              <a:solidFill>
                <a:srgbClr val="F7A823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r>
              <a:rPr 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Auf Antrag sind die Mutterschutzzeiten und/oder Elternzeiten zu berücksichtigen (Nachweise). </a:t>
            </a:r>
          </a:p>
          <a:p>
            <a:pPr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r>
              <a:rPr 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Die Mutterschutzfristen unterbrechen ggf. Fristen die in den Studien- und Prüfungsordnungen geregelt sind</a:t>
            </a:r>
          </a:p>
          <a:p>
            <a:pPr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r>
              <a:rPr 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Anträge werden beim Studierendensekretariat/Studienbüros gestellt</a:t>
            </a:r>
          </a:p>
          <a:p>
            <a:pPr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endParaRPr lang="de-DE" sz="1400" b="1" dirty="0">
              <a:solidFill>
                <a:srgbClr val="152F4E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indent="0">
              <a:lnSpc>
                <a:spcPct val="65000"/>
              </a:lnSpc>
              <a:spcBef>
                <a:spcPct val="50000"/>
              </a:spcBef>
              <a:buClr>
                <a:srgbClr val="AAA28D"/>
              </a:buClr>
              <a:buSzPct val="115000"/>
              <a:buNone/>
            </a:pPr>
            <a:endParaRPr lang="de-DE" altLang="de-DE" sz="1600" dirty="0">
              <a:solidFill>
                <a:srgbClr val="152F4E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600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id="{27D14D9C-0E1A-4E49-A5FE-06904D5BF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722" y="665580"/>
            <a:ext cx="11629277" cy="1325563"/>
          </a:xfrm>
        </p:spPr>
        <p:txBody>
          <a:bodyPr/>
          <a:lstStyle/>
          <a:p>
            <a:r>
              <a:rPr lang="de-DE" b="1" dirty="0">
                <a:solidFill>
                  <a:srgbClr val="F7A823"/>
                </a:solidFill>
                <a:latin typeface="Verdana "/>
              </a:rPr>
              <a:t>Was ist möglich?</a:t>
            </a:r>
          </a:p>
        </p:txBody>
      </p:sp>
      <p:sp>
        <p:nvSpPr>
          <p:cNvPr id="10" name="Text Box 17">
            <a:extLst>
              <a:ext uri="{FF2B5EF4-FFF2-40B4-BE49-F238E27FC236}">
                <a16:creationId xmlns:a16="http://schemas.microsoft.com/office/drawing/2014/main" id="{B6D94569-B6C8-4E37-AD26-E801E69FD5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526" y="1886344"/>
            <a:ext cx="10068473" cy="3425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indent="0"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None/>
            </a:pPr>
            <a:r>
              <a:rPr lang="de-DE" sz="2000" b="1" dirty="0">
                <a:solidFill>
                  <a:srgbClr val="F7A823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Individuelle Studienverlaufsplanung </a:t>
            </a:r>
          </a:p>
          <a:p>
            <a:pPr indent="0"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None/>
            </a:pPr>
            <a:endParaRPr lang="de-DE" sz="2000" b="1" dirty="0">
              <a:solidFill>
                <a:srgbClr val="F7A823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r>
              <a:rPr 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Du kannst deinen Studienverlauf nach deinen persönlichen Ansprüchen und Bedürfnissen innerhalb der Prüfungsordnungen planen </a:t>
            </a:r>
          </a:p>
          <a:p>
            <a:pPr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r>
              <a:rPr 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Hilfreich ist eine Beratung zum Studienverlauf mit einer sinnvollen </a:t>
            </a:r>
            <a:r>
              <a:rPr lang="de-DE" sz="1400" dirty="0" err="1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Workloadplanung</a:t>
            </a:r>
            <a:r>
              <a:rPr 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mit Blick auf die familiäre Situation</a:t>
            </a:r>
          </a:p>
          <a:p>
            <a:pPr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r>
              <a:rPr 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Studienverlaufsplanung ggf. mit notwendiger fester Vereinbarung mit dem Studiengang</a:t>
            </a:r>
          </a:p>
          <a:p>
            <a:pPr indent="0"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None/>
            </a:pPr>
            <a:endParaRPr lang="de-DE" sz="1400" b="1" dirty="0">
              <a:solidFill>
                <a:srgbClr val="152F4E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indent="0"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None/>
            </a:pPr>
            <a:r>
              <a:rPr lang="de-DE" sz="2000" b="1" dirty="0">
                <a:solidFill>
                  <a:srgbClr val="F7A823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Kontakt: </a:t>
            </a:r>
            <a:r>
              <a:rPr lang="de-DE" sz="1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Zentrale Studienberatung / Fachstudienberatung / Studiendekane</a:t>
            </a:r>
          </a:p>
          <a:p>
            <a:pPr indent="0">
              <a:lnSpc>
                <a:spcPct val="65000"/>
              </a:lnSpc>
              <a:spcBef>
                <a:spcPct val="50000"/>
              </a:spcBef>
              <a:buClr>
                <a:srgbClr val="AAA28D"/>
              </a:buClr>
              <a:buSzPct val="115000"/>
              <a:buNone/>
            </a:pPr>
            <a:endParaRPr lang="de-DE" altLang="de-DE" sz="1600" dirty="0">
              <a:solidFill>
                <a:srgbClr val="152F4E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86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id="{27D14D9C-0E1A-4E49-A5FE-06904D5BF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722" y="665580"/>
            <a:ext cx="11629277" cy="1325563"/>
          </a:xfrm>
        </p:spPr>
        <p:txBody>
          <a:bodyPr/>
          <a:lstStyle/>
          <a:p>
            <a:r>
              <a:rPr lang="de-DE" b="1" dirty="0">
                <a:solidFill>
                  <a:srgbClr val="F7A823"/>
                </a:solidFill>
                <a:latin typeface="Verdana "/>
              </a:rPr>
              <a:t>Was ist möglich?</a:t>
            </a:r>
          </a:p>
        </p:txBody>
      </p:sp>
      <p:sp>
        <p:nvSpPr>
          <p:cNvPr id="10" name="Text Box 17">
            <a:extLst>
              <a:ext uri="{FF2B5EF4-FFF2-40B4-BE49-F238E27FC236}">
                <a16:creationId xmlns:a16="http://schemas.microsoft.com/office/drawing/2014/main" id="{B6D94569-B6C8-4E37-AD26-E801E69FD5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558" y="1886344"/>
            <a:ext cx="10070442" cy="3943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indent="0"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None/>
            </a:pPr>
            <a:r>
              <a:rPr lang="de-DE" sz="2000" b="1" dirty="0">
                <a:solidFill>
                  <a:srgbClr val="F7A823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Urlaubssemester</a:t>
            </a:r>
          </a:p>
          <a:p>
            <a:pPr indent="0"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None/>
            </a:pPr>
            <a:endParaRPr lang="de-DE" sz="2000" dirty="0">
              <a:solidFill>
                <a:srgbClr val="F7A823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r>
              <a:rPr 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Auf Antrag kannst du wegen Familienpflichten (Niederkunft, Erziehungs-, Pflegezeit) befreit werden (</a:t>
            </a:r>
            <a:r>
              <a:rPr lang="de-DE" sz="1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Beurlaubung: Achtung kein Bafög! – aber ggf. Bürgergeld</a:t>
            </a:r>
            <a:r>
              <a:rPr 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). Die Zeit der Beurlaubung soll in der Regel zwei Semester nicht übersteigen. </a:t>
            </a:r>
          </a:p>
          <a:p>
            <a:pPr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r>
              <a:rPr lang="de-DE" sz="1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Urlaubssemester</a:t>
            </a:r>
            <a:r>
              <a:rPr 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zählen als Hochschulsemester, aber nicht als Fachsemester (ggf. wichtig für Fristen z.B. Grundstudium, Höchststudiendauer)</a:t>
            </a:r>
            <a:endParaRPr lang="de-DE" sz="1400" dirty="0">
              <a:solidFill>
                <a:srgbClr val="152F4E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r>
              <a:rPr 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Studierende, die wegen Mutterschutz, Elternzeit oder Familienpflichten beurlaubt sind, können auch </a:t>
            </a:r>
            <a:r>
              <a:rPr lang="de-DE" sz="1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Studienleistungen und Modulprüfungen </a:t>
            </a:r>
            <a:r>
              <a:rPr 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gemäß § 61 Abs. 3 LHG erbringen. </a:t>
            </a:r>
          </a:p>
          <a:p>
            <a:pPr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r>
              <a:rPr 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Die Beurlaubung kann bereits für </a:t>
            </a:r>
            <a:r>
              <a:rPr lang="de-DE" sz="1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das 1. Fachsemester </a:t>
            </a:r>
            <a:r>
              <a:rPr 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beantragt werden. </a:t>
            </a:r>
          </a:p>
          <a:p>
            <a:pPr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r>
              <a:rPr lang="de-DE" sz="1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Vater und Mutter</a:t>
            </a:r>
            <a:r>
              <a:rPr 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können gleichzeitig beurlaubt werden</a:t>
            </a:r>
          </a:p>
          <a:p>
            <a:pPr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r>
              <a:rPr lang="de-DE" sz="1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Konsequenzen</a:t>
            </a:r>
            <a:r>
              <a:rPr 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für BAföG, evtl. Kindergeld und Aufenthaltsgenehmigung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13269D7F-CA2D-4BD6-91AB-B94C3A0E56A2}"/>
              </a:ext>
            </a:extLst>
          </p:cNvPr>
          <p:cNvSpPr/>
          <p:nvPr/>
        </p:nvSpPr>
        <p:spPr>
          <a:xfrm>
            <a:off x="9614264" y="282319"/>
            <a:ext cx="2177143" cy="2177143"/>
          </a:xfrm>
          <a:prstGeom prst="ellipse">
            <a:avLst/>
          </a:prstGeom>
          <a:solidFill>
            <a:srgbClr val="F7A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8EC94548-8218-46DD-AC2D-4D0E2208E1B1}"/>
              </a:ext>
            </a:extLst>
          </p:cNvPr>
          <p:cNvSpPr txBox="1"/>
          <p:nvPr/>
        </p:nvSpPr>
        <p:spPr>
          <a:xfrm>
            <a:off x="9686109" y="556172"/>
            <a:ext cx="203345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Nachweise:</a:t>
            </a:r>
          </a:p>
          <a:p>
            <a:pPr algn="ctr"/>
            <a:endParaRPr lang="de-DE" sz="1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de-DE" sz="1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Mutterpass, Geburtsurkunde, Meldebestätigung,</a:t>
            </a:r>
          </a:p>
          <a:p>
            <a:pPr algn="ctr"/>
            <a:r>
              <a:rPr lang="de-DE" sz="1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Bescheid der Pflegekasse</a:t>
            </a:r>
          </a:p>
        </p:txBody>
      </p:sp>
    </p:spTree>
    <p:extLst>
      <p:ext uri="{BB962C8B-B14F-4D97-AF65-F5344CB8AC3E}">
        <p14:creationId xmlns:p14="http://schemas.microsoft.com/office/powerpoint/2010/main" val="92626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id="{27D14D9C-0E1A-4E49-A5FE-06904D5BF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722" y="665580"/>
            <a:ext cx="11629277" cy="1325563"/>
          </a:xfrm>
        </p:spPr>
        <p:txBody>
          <a:bodyPr/>
          <a:lstStyle/>
          <a:p>
            <a:r>
              <a:rPr lang="de-DE" b="1" dirty="0">
                <a:solidFill>
                  <a:srgbClr val="F7A823"/>
                </a:solidFill>
                <a:latin typeface="Verdana "/>
              </a:rPr>
              <a:t>Was ist möglich?</a:t>
            </a:r>
          </a:p>
        </p:txBody>
      </p:sp>
      <p:sp>
        <p:nvSpPr>
          <p:cNvPr id="10" name="Text Box 17">
            <a:extLst>
              <a:ext uri="{FF2B5EF4-FFF2-40B4-BE49-F238E27FC236}">
                <a16:creationId xmlns:a16="http://schemas.microsoft.com/office/drawing/2014/main" id="{B6D94569-B6C8-4E37-AD26-E801E69FD5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558" y="1886344"/>
            <a:ext cx="10070441" cy="4097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indent="0"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None/>
            </a:pPr>
            <a:r>
              <a:rPr lang="de-DE" sz="2000" b="1" dirty="0">
                <a:solidFill>
                  <a:srgbClr val="F7A823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Rücktritt von Prüfungen und Fristenverlängerungen</a:t>
            </a:r>
          </a:p>
          <a:p>
            <a:pPr indent="0"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None/>
            </a:pPr>
            <a:endParaRPr lang="de-DE" sz="2000" b="1" dirty="0">
              <a:solidFill>
                <a:srgbClr val="F7A823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r>
              <a:rPr 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Der kurzfristige </a:t>
            </a:r>
            <a:r>
              <a:rPr lang="de-DE" sz="1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Rücktritt von einer Prüfung </a:t>
            </a:r>
            <a:r>
              <a:rPr 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ist möglich, wenn das </a:t>
            </a:r>
            <a:r>
              <a:rPr lang="de-DE" sz="1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minderjährige Kind oder die pflegende Person krank </a:t>
            </a:r>
            <a:r>
              <a:rPr 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ist (ärztl. Attest) oder bei unabweisbarem Ausfall der Betreuung </a:t>
            </a:r>
          </a:p>
          <a:p>
            <a:pPr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r>
              <a:rPr lang="de-DE" sz="1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Verlängerungen von Bearbeitungszeiten oder andere Prüfungsformen </a:t>
            </a:r>
            <a:r>
              <a:rPr 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können auf Antrag beim Prüfungsausschuss gewährt werden</a:t>
            </a:r>
          </a:p>
          <a:p>
            <a:pPr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r>
              <a:rPr 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Auf Antrag verlängern sich </a:t>
            </a:r>
            <a:r>
              <a:rPr lang="de-DE" sz="1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Fristen</a:t>
            </a:r>
            <a:r>
              <a:rPr 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z.B. zum Bestehen des Grundstudiums </a:t>
            </a:r>
          </a:p>
          <a:p>
            <a:pPr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r>
              <a:rPr 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Nach Rücksprache mit Lehrenden kann ein </a:t>
            </a:r>
            <a:r>
              <a:rPr lang="de-DE" sz="1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Rücktritt von einer Lehrveranstaltung </a:t>
            </a:r>
            <a:r>
              <a:rPr 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genehmigt werden, wenn z.B. eine regelmäßige Teilnahme aufgrund der Kinderbetreuung/Krankheit des Kindes nicht möglich ist</a:t>
            </a:r>
          </a:p>
          <a:p>
            <a:pPr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endParaRPr lang="de-DE" sz="1400" dirty="0">
              <a:solidFill>
                <a:srgbClr val="152F4E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indent="0"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None/>
            </a:pPr>
            <a:r>
              <a:rPr lang="de-DE" sz="2000" b="1" dirty="0">
                <a:solidFill>
                  <a:srgbClr val="F7A823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Wichtig: </a:t>
            </a:r>
            <a:r>
              <a:rPr lang="de-DE" sz="1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Prüfungsordnung regelt jede Hochschule selbst, große Unterschiede möglich </a:t>
            </a:r>
          </a:p>
          <a:p>
            <a:pPr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endParaRPr lang="de-DE" sz="1400" dirty="0">
              <a:solidFill>
                <a:srgbClr val="152F4E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5765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id="{27D14D9C-0E1A-4E49-A5FE-06904D5BF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722" y="665580"/>
            <a:ext cx="11629277" cy="1325563"/>
          </a:xfrm>
        </p:spPr>
        <p:txBody>
          <a:bodyPr/>
          <a:lstStyle/>
          <a:p>
            <a:r>
              <a:rPr lang="de-DE" b="1" dirty="0">
                <a:solidFill>
                  <a:srgbClr val="F7A823"/>
                </a:solidFill>
                <a:latin typeface="Verdana "/>
              </a:rPr>
              <a:t>Was ist (noch) möglich?</a:t>
            </a:r>
          </a:p>
        </p:txBody>
      </p:sp>
      <p:sp>
        <p:nvSpPr>
          <p:cNvPr id="10" name="Text Box 17">
            <a:extLst>
              <a:ext uri="{FF2B5EF4-FFF2-40B4-BE49-F238E27FC236}">
                <a16:creationId xmlns:a16="http://schemas.microsoft.com/office/drawing/2014/main" id="{B6D94569-B6C8-4E37-AD26-E801E69FD5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558" y="1886344"/>
            <a:ext cx="10134015" cy="379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indent="0"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None/>
            </a:pPr>
            <a:r>
              <a:rPr lang="de-DE" sz="2000" b="1" dirty="0">
                <a:solidFill>
                  <a:srgbClr val="F7A823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Es ist eventuell möglich, dass du…</a:t>
            </a:r>
          </a:p>
          <a:p>
            <a:pPr indent="0"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None/>
            </a:pPr>
            <a:endParaRPr lang="de-DE" sz="2000" b="1" dirty="0">
              <a:solidFill>
                <a:srgbClr val="F7A823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r>
              <a:rPr 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dich bevorzugt zu </a:t>
            </a:r>
            <a:r>
              <a:rPr lang="de-DE" sz="1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geschlossenen Veranstaltungen anmelden </a:t>
            </a:r>
            <a:r>
              <a:rPr 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kannst</a:t>
            </a:r>
          </a:p>
          <a:p>
            <a:pPr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r>
              <a:rPr 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Sonderregelung mit Lehrenden verhandeln kannst, um auch </a:t>
            </a:r>
            <a:r>
              <a:rPr lang="de-DE" sz="1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hybrid oder online </a:t>
            </a:r>
            <a:r>
              <a:rPr 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an Veranstaltungen teilnehmen zu können (Anwesenheitspflichten sind nicht einheitlich geregelt )</a:t>
            </a:r>
          </a:p>
          <a:p>
            <a:pPr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r>
              <a:rPr 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Sonderregelungen mit Lehrenden verhandeln kannst, für die </a:t>
            </a:r>
            <a:r>
              <a:rPr lang="de-DE" sz="1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Bereitstellung von Materialien </a:t>
            </a:r>
            <a:r>
              <a:rPr 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und/oder deren Bearbeitungsmöglichkeiten</a:t>
            </a:r>
          </a:p>
          <a:p>
            <a:pPr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r>
              <a:rPr 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nach Rücksprache mit Lehrende </a:t>
            </a:r>
            <a:r>
              <a:rPr lang="de-DE" sz="1400" dirty="0" err="1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dein:e</a:t>
            </a:r>
            <a:r>
              <a:rPr 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</a:t>
            </a:r>
            <a:r>
              <a:rPr lang="de-DE" sz="1400" b="1" dirty="0" err="1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Kind:er</a:t>
            </a:r>
            <a:r>
              <a:rPr lang="de-DE" sz="1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mit in die Veranstaltung </a:t>
            </a:r>
            <a:r>
              <a:rPr 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nehmen kannst</a:t>
            </a:r>
          </a:p>
          <a:p>
            <a:pPr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r>
              <a:rPr 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das </a:t>
            </a:r>
            <a:r>
              <a:rPr lang="de-DE" sz="1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Praxissemester in Teilzeit </a:t>
            </a:r>
            <a:r>
              <a:rPr 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absolvieren kannst </a:t>
            </a:r>
          </a:p>
          <a:p>
            <a:pPr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r>
              <a:rPr 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einen </a:t>
            </a:r>
            <a:r>
              <a:rPr lang="de-DE" sz="1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Babysitter buchen </a:t>
            </a:r>
            <a:r>
              <a:rPr 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kannst, um an Lehrveranstaltungen teilnehmen zu können</a:t>
            </a:r>
          </a:p>
          <a:p>
            <a:pPr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r>
              <a:rPr 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Ruhe zum Lernen oder Spielen in einem </a:t>
            </a:r>
            <a:r>
              <a:rPr lang="de-DE" sz="1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Eltern-Kind-Zimmer</a:t>
            </a:r>
            <a:r>
              <a:rPr 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findest</a:t>
            </a:r>
          </a:p>
        </p:txBody>
      </p:sp>
    </p:spTree>
    <p:extLst>
      <p:ext uri="{BB962C8B-B14F-4D97-AF65-F5344CB8AC3E}">
        <p14:creationId xmlns:p14="http://schemas.microsoft.com/office/powerpoint/2010/main" val="2043383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E036F863-1628-419E-BDAB-2EB9CB178393}"/>
              </a:ext>
            </a:extLst>
          </p:cNvPr>
          <p:cNvSpPr/>
          <p:nvPr/>
        </p:nvSpPr>
        <p:spPr>
          <a:xfrm>
            <a:off x="658814" y="1179095"/>
            <a:ext cx="10804524" cy="3477125"/>
          </a:xfrm>
          <a:prstGeom prst="rect">
            <a:avLst/>
          </a:prstGeom>
          <a:solidFill>
            <a:srgbClr val="F7A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14E2ECF7-B70D-4505-B37A-3FAF2B52B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018" y="2554876"/>
            <a:ext cx="10515600" cy="1325563"/>
          </a:xfrm>
        </p:spPr>
        <p:txBody>
          <a:bodyPr/>
          <a:lstStyle/>
          <a:p>
            <a:r>
              <a:rPr lang="de-DE" b="1" dirty="0">
                <a:solidFill>
                  <a:schemeClr val="bg1"/>
                </a:solidFill>
                <a:highlight>
                  <a:srgbClr val="152F4E"/>
                </a:highlight>
                <a:latin typeface="Verdana "/>
              </a:rPr>
              <a:t>Unterstützungsangebote</a:t>
            </a:r>
          </a:p>
        </p:txBody>
      </p:sp>
    </p:spTree>
    <p:extLst>
      <p:ext uri="{BB962C8B-B14F-4D97-AF65-F5344CB8AC3E}">
        <p14:creationId xmlns:p14="http://schemas.microsoft.com/office/powerpoint/2010/main" val="41757354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id="{27D14D9C-0E1A-4E49-A5FE-06904D5BF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722" y="665580"/>
            <a:ext cx="11629277" cy="1325563"/>
          </a:xfrm>
        </p:spPr>
        <p:txBody>
          <a:bodyPr/>
          <a:lstStyle/>
          <a:p>
            <a:r>
              <a:rPr lang="de-DE" b="1" dirty="0">
                <a:solidFill>
                  <a:srgbClr val="F7A823"/>
                </a:solidFill>
                <a:latin typeface="Verdana "/>
              </a:rPr>
              <a:t>Unterstützungsangebote </a:t>
            </a:r>
          </a:p>
        </p:txBody>
      </p:sp>
      <p:sp>
        <p:nvSpPr>
          <p:cNvPr id="4" name="Text Box 17">
            <a:extLst>
              <a:ext uri="{FF2B5EF4-FFF2-40B4-BE49-F238E27FC236}">
                <a16:creationId xmlns:a16="http://schemas.microsoft.com/office/drawing/2014/main" id="{A568D4ED-F409-4CC7-8684-7AA739382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558" y="1886344"/>
            <a:ext cx="10134015" cy="3215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indent="0"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None/>
            </a:pPr>
            <a:r>
              <a:rPr lang="de-DE" altLang="de-DE" sz="2000" b="1" dirty="0">
                <a:solidFill>
                  <a:srgbClr val="F7A823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Wann soll ich mich um Entlastung kümmern?</a:t>
            </a:r>
          </a:p>
          <a:p>
            <a:pPr indent="0"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None/>
            </a:pPr>
            <a:endParaRPr lang="de-DE" altLang="de-DE" sz="2000" b="1" dirty="0">
              <a:solidFill>
                <a:srgbClr val="F7A823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Sofort. Studien zeigen, dass pflegende Angehörige physischen und psychischen Belastungen stärker ausgesetzt sind. </a:t>
            </a:r>
          </a:p>
          <a:p>
            <a:pPr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r>
              <a:rPr 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Auch wenn es Überwindung kostet, besprich deine Situation rechtzeitig mit der Zentralen Studienberatung, Lehrenden, Familienbüros etc.</a:t>
            </a:r>
          </a:p>
          <a:p>
            <a:pPr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r>
              <a:rPr 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Warte nicht, bis die Noten schlecht werden, die ersten Deadlines versäumt werden oder du selbst krank wirst. </a:t>
            </a:r>
          </a:p>
          <a:p>
            <a:pPr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r>
              <a:rPr 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Auch solltest du – trotz der Koordination von Studium und Pflege/Kinderbetreuung –gerade nicht als erstes auf die Dinge verzichten, die dir guttun, wie etwa Sport, Musik oder soziale Kontakte.</a:t>
            </a:r>
          </a:p>
        </p:txBody>
      </p:sp>
    </p:spTree>
    <p:extLst>
      <p:ext uri="{BB962C8B-B14F-4D97-AF65-F5344CB8AC3E}">
        <p14:creationId xmlns:p14="http://schemas.microsoft.com/office/powerpoint/2010/main" val="15232735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id="{27D14D9C-0E1A-4E49-A5FE-06904D5BF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722" y="665580"/>
            <a:ext cx="11629277" cy="1325563"/>
          </a:xfrm>
        </p:spPr>
        <p:txBody>
          <a:bodyPr/>
          <a:lstStyle/>
          <a:p>
            <a:r>
              <a:rPr lang="de-DE" b="1" dirty="0">
                <a:solidFill>
                  <a:srgbClr val="F7A823"/>
                </a:solidFill>
                <a:latin typeface="Verdana "/>
              </a:rPr>
              <a:t>An deiner Hochschule </a:t>
            </a:r>
          </a:p>
        </p:txBody>
      </p:sp>
      <p:sp>
        <p:nvSpPr>
          <p:cNvPr id="10" name="Text Box 17">
            <a:extLst>
              <a:ext uri="{FF2B5EF4-FFF2-40B4-BE49-F238E27FC236}">
                <a16:creationId xmlns:a16="http://schemas.microsoft.com/office/drawing/2014/main" id="{B6D94569-B6C8-4E37-AD26-E801E69FD5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558" y="1886344"/>
            <a:ext cx="10134015" cy="344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indent="0"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None/>
            </a:pPr>
            <a:r>
              <a:rPr lang="de-DE" altLang="de-DE" sz="2000" b="1" dirty="0">
                <a:solidFill>
                  <a:srgbClr val="F7A823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Zentrale Studienberatung</a:t>
            </a:r>
          </a:p>
          <a:p>
            <a:pPr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Erste Anlaufstelle für </a:t>
            </a:r>
            <a:r>
              <a:rPr lang="de-DE" altLang="de-DE" sz="1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allgemeine Fragen </a:t>
            </a: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rund um das Studium mit Kind</a:t>
            </a:r>
          </a:p>
          <a:p>
            <a:pPr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Individuelle Information zu den </a:t>
            </a:r>
            <a:r>
              <a:rPr lang="de-DE" altLang="de-DE" sz="1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Regelungen und Unterstützungsmaßnahmen</a:t>
            </a:r>
          </a:p>
          <a:p>
            <a:pPr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r>
              <a:rPr 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Beratungen vor Ort, Telefon, Mail oder online möglich</a:t>
            </a:r>
          </a:p>
          <a:p>
            <a:pPr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endParaRPr lang="de-DE" sz="1400" b="1" dirty="0">
              <a:solidFill>
                <a:srgbClr val="152F4E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indent="0"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None/>
            </a:pPr>
            <a:r>
              <a:rPr lang="de-DE" sz="2000" b="1" dirty="0">
                <a:solidFill>
                  <a:srgbClr val="F7A823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Referat für Gleichstellung und Chancengleichheit</a:t>
            </a:r>
          </a:p>
          <a:p>
            <a:pPr indent="0"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None/>
            </a:pPr>
            <a:r>
              <a:rPr lang="de-DE" sz="2000" b="1" dirty="0">
                <a:solidFill>
                  <a:srgbClr val="F7A823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Sozialreferate (auch VS)</a:t>
            </a:r>
          </a:p>
          <a:p>
            <a:pPr indent="0"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None/>
            </a:pPr>
            <a:r>
              <a:rPr lang="de-DE" sz="2000" b="1" dirty="0">
                <a:solidFill>
                  <a:srgbClr val="F7A823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Ansprechperson für „Studieren mit Kind“ oder Familienservice</a:t>
            </a:r>
          </a:p>
          <a:p>
            <a:pPr indent="0"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None/>
            </a:pPr>
            <a:r>
              <a:rPr lang="de-DE" sz="2000" b="1" dirty="0">
                <a:solidFill>
                  <a:srgbClr val="F7A823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Studentische Gruppen (WhatsApp, Stammtische, etc.) </a:t>
            </a:r>
            <a:r>
              <a:rPr lang="de-DE" sz="1400" b="1" dirty="0">
                <a:solidFill>
                  <a:srgbClr val="F7A823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53880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1930D485-AE36-42EC-9E64-DD30B2EAFFF9}"/>
              </a:ext>
            </a:extLst>
          </p:cNvPr>
          <p:cNvSpPr/>
          <p:nvPr/>
        </p:nvSpPr>
        <p:spPr>
          <a:xfrm>
            <a:off x="702359" y="1179095"/>
            <a:ext cx="10804524" cy="3477125"/>
          </a:xfrm>
          <a:prstGeom prst="rect">
            <a:avLst/>
          </a:prstGeom>
          <a:solidFill>
            <a:srgbClr val="F7A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56018" y="2276189"/>
            <a:ext cx="10515600" cy="1325563"/>
          </a:xfrm>
        </p:spPr>
        <p:txBody>
          <a:bodyPr/>
          <a:lstStyle/>
          <a:p>
            <a:r>
              <a:rPr lang="de-DE" b="1" dirty="0">
                <a:solidFill>
                  <a:schemeClr val="bg1"/>
                </a:solidFill>
                <a:highlight>
                  <a:srgbClr val="152F4E"/>
                </a:highlight>
                <a:latin typeface="Verdana "/>
              </a:rPr>
              <a:t>Studieren mit </a:t>
            </a:r>
            <a:br>
              <a:rPr lang="de-DE" b="1" dirty="0">
                <a:solidFill>
                  <a:schemeClr val="bg1"/>
                </a:solidFill>
                <a:highlight>
                  <a:srgbClr val="152F4E"/>
                </a:highlight>
                <a:latin typeface="Verdana "/>
              </a:rPr>
            </a:br>
            <a:r>
              <a:rPr lang="de-DE" b="1" dirty="0">
                <a:solidFill>
                  <a:schemeClr val="bg1"/>
                </a:solidFill>
                <a:highlight>
                  <a:srgbClr val="152F4E"/>
                </a:highlight>
                <a:latin typeface="Verdana "/>
              </a:rPr>
              <a:t>Familienverantwortung </a:t>
            </a:r>
          </a:p>
        </p:txBody>
      </p:sp>
      <p:pic>
        <p:nvPicPr>
          <p:cNvPr id="7" name="Grafik 6" descr="Pflanze mit einfarbiger Füllung">
            <a:extLst>
              <a:ext uri="{FF2B5EF4-FFF2-40B4-BE49-F238E27FC236}">
                <a16:creationId xmlns:a16="http://schemas.microsoft.com/office/drawing/2014/main" id="{48699E98-87B8-4D3E-B703-AF6AE88463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39433" y="4023530"/>
            <a:ext cx="914400" cy="914400"/>
          </a:xfrm>
          <a:prstGeom prst="rect">
            <a:avLst/>
          </a:prstGeom>
        </p:spPr>
      </p:pic>
      <p:pic>
        <p:nvPicPr>
          <p:cNvPr id="14" name="Grafik 13" descr="Baby mit einfarbiger Füllung">
            <a:extLst>
              <a:ext uri="{FF2B5EF4-FFF2-40B4-BE49-F238E27FC236}">
                <a16:creationId xmlns:a16="http://schemas.microsoft.com/office/drawing/2014/main" id="{AC74768A-608B-45D8-88F4-784C045E67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98738" y="3521319"/>
            <a:ext cx="914400" cy="914400"/>
          </a:xfrm>
          <a:prstGeom prst="rect">
            <a:avLst/>
          </a:prstGeom>
        </p:spPr>
      </p:pic>
      <p:pic>
        <p:nvPicPr>
          <p:cNvPr id="16" name="Grafik 15" descr="Kind mit Ballon mit einfarbiger Füllung">
            <a:extLst>
              <a:ext uri="{FF2B5EF4-FFF2-40B4-BE49-F238E27FC236}">
                <a16:creationId xmlns:a16="http://schemas.microsoft.com/office/drawing/2014/main" id="{6E3B0EFB-222B-4103-9FD5-E46F0B610C7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175043" y="780284"/>
            <a:ext cx="1323876" cy="1323876"/>
          </a:xfrm>
          <a:prstGeom prst="rect">
            <a:avLst/>
          </a:prstGeom>
        </p:spPr>
      </p:pic>
      <p:pic>
        <p:nvPicPr>
          <p:cNvPr id="18" name="Grafik 17" descr="Kinder mit einfarbiger Füllung">
            <a:extLst>
              <a:ext uri="{FF2B5EF4-FFF2-40B4-BE49-F238E27FC236}">
                <a16:creationId xmlns:a16="http://schemas.microsoft.com/office/drawing/2014/main" id="{E1E94B0C-5D64-48C4-8B1E-EE10FE00783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581392" y="3416118"/>
            <a:ext cx="1472195" cy="1472195"/>
          </a:xfrm>
          <a:prstGeom prst="rect">
            <a:avLst/>
          </a:prstGeom>
        </p:spPr>
      </p:pic>
      <p:pic>
        <p:nvPicPr>
          <p:cNvPr id="20" name="Grafik 19" descr="Rollstuhl mit einfarbiger Füllung">
            <a:extLst>
              <a:ext uri="{FF2B5EF4-FFF2-40B4-BE49-F238E27FC236}">
                <a16:creationId xmlns:a16="http://schemas.microsoft.com/office/drawing/2014/main" id="{04385B87-2DCA-46F5-911A-4154A3296AE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552929" y="911086"/>
            <a:ext cx="914400" cy="914400"/>
          </a:xfrm>
          <a:prstGeom prst="rect">
            <a:avLst/>
          </a:prstGeom>
        </p:spPr>
      </p:pic>
      <p:pic>
        <p:nvPicPr>
          <p:cNvPr id="22" name="Grafik 21" descr="Schlechte Sicht mit einfarbiger Füllung">
            <a:extLst>
              <a:ext uri="{FF2B5EF4-FFF2-40B4-BE49-F238E27FC236}">
                <a16:creationId xmlns:a16="http://schemas.microsoft.com/office/drawing/2014/main" id="{D3693C8C-A0BE-46FE-B0CB-26AB0D9D91E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954177" y="1467077"/>
            <a:ext cx="914400" cy="914400"/>
          </a:xfrm>
          <a:prstGeom prst="rect">
            <a:avLst/>
          </a:prstGeom>
        </p:spPr>
      </p:pic>
      <p:pic>
        <p:nvPicPr>
          <p:cNvPr id="24" name="Grafik 23" descr="Taub mit einfarbiger Füllung">
            <a:extLst>
              <a:ext uri="{FF2B5EF4-FFF2-40B4-BE49-F238E27FC236}">
                <a16:creationId xmlns:a16="http://schemas.microsoft.com/office/drawing/2014/main" id="{A7447ED6-80CF-4E26-B27F-400C9C9EC59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707983" y="3540233"/>
            <a:ext cx="914400" cy="914400"/>
          </a:xfrm>
          <a:prstGeom prst="rect">
            <a:avLst/>
          </a:prstGeom>
        </p:spPr>
      </p:pic>
      <p:pic>
        <p:nvPicPr>
          <p:cNvPr id="26" name="Grafik 25" descr="Braille mit einfarbiger Füllung">
            <a:extLst>
              <a:ext uri="{FF2B5EF4-FFF2-40B4-BE49-F238E27FC236}">
                <a16:creationId xmlns:a16="http://schemas.microsoft.com/office/drawing/2014/main" id="{D1C89D24-60F0-4436-AC57-6A163A2615FC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9146336" y="2534253"/>
            <a:ext cx="914400" cy="914400"/>
          </a:xfrm>
          <a:prstGeom prst="rect">
            <a:avLst/>
          </a:prstGeom>
        </p:spPr>
      </p:pic>
      <p:pic>
        <p:nvPicPr>
          <p:cNvPr id="28" name="Grafik 27" descr="Mann mit Stock mit einfarbiger Füllung">
            <a:extLst>
              <a:ext uri="{FF2B5EF4-FFF2-40B4-BE49-F238E27FC236}">
                <a16:creationId xmlns:a16="http://schemas.microsoft.com/office/drawing/2014/main" id="{DE4A58B7-37B3-4699-AA74-635233E3E127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6608830" y="3561185"/>
            <a:ext cx="1482927" cy="1482927"/>
          </a:xfrm>
          <a:prstGeom prst="rect">
            <a:avLst/>
          </a:prstGeom>
        </p:spPr>
      </p:pic>
      <p:pic>
        <p:nvPicPr>
          <p:cNvPr id="30" name="Grafik 29" descr="Mann und Frau mit einfarbiger Füllung">
            <a:extLst>
              <a:ext uri="{FF2B5EF4-FFF2-40B4-BE49-F238E27FC236}">
                <a16:creationId xmlns:a16="http://schemas.microsoft.com/office/drawing/2014/main" id="{A2DF5FD8-C501-4190-90B6-D092784FF0A3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5811884" y="2276189"/>
            <a:ext cx="715264" cy="715264"/>
          </a:xfrm>
          <a:prstGeom prst="rect">
            <a:avLst/>
          </a:prstGeom>
        </p:spPr>
      </p:pic>
      <p:pic>
        <p:nvPicPr>
          <p:cNvPr id="32" name="Grafik 31" descr="Vorstadtszenerie mit einfarbiger Füllung">
            <a:extLst>
              <a:ext uri="{FF2B5EF4-FFF2-40B4-BE49-F238E27FC236}">
                <a16:creationId xmlns:a16="http://schemas.microsoft.com/office/drawing/2014/main" id="{7DDFBB71-FE57-4C1B-90CC-701F5F4968CE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071382" y="518797"/>
            <a:ext cx="1987920" cy="198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7931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id="{27D14D9C-0E1A-4E49-A5FE-06904D5BF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722" y="665580"/>
            <a:ext cx="11629277" cy="1325563"/>
          </a:xfrm>
        </p:spPr>
        <p:txBody>
          <a:bodyPr/>
          <a:lstStyle/>
          <a:p>
            <a:r>
              <a:rPr lang="de-DE" b="1" dirty="0">
                <a:solidFill>
                  <a:srgbClr val="F7A823"/>
                </a:solidFill>
                <a:latin typeface="Verdana "/>
              </a:rPr>
              <a:t>Studierendenwerke</a:t>
            </a:r>
          </a:p>
        </p:txBody>
      </p:sp>
      <p:sp>
        <p:nvSpPr>
          <p:cNvPr id="10" name="Text Box 17">
            <a:extLst>
              <a:ext uri="{FF2B5EF4-FFF2-40B4-BE49-F238E27FC236}">
                <a16:creationId xmlns:a16="http://schemas.microsoft.com/office/drawing/2014/main" id="{B6D94569-B6C8-4E37-AD26-E801E69FD5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558" y="1895053"/>
            <a:ext cx="10070442" cy="3276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Font typeface="Wingdings" pitchFamily="2" charset="2"/>
              <a:buChar char="§"/>
            </a:pP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Kinderbetreuungsangebote </a:t>
            </a:r>
          </a:p>
          <a:p>
            <a:pPr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Font typeface="Wingdings" pitchFamily="2" charset="2"/>
              <a:buChar char="§"/>
            </a:pP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Finanzielle Erleichterungen</a:t>
            </a:r>
          </a:p>
          <a:p>
            <a:pPr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Font typeface="Wingdings" pitchFamily="2" charset="2"/>
              <a:buChar char="§"/>
            </a:pP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Mensa </a:t>
            </a:r>
          </a:p>
          <a:p>
            <a:pPr indent="0"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None/>
            </a:pP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(Familientische, Kinderstühle und Spielzeuge an den Kassen werden auf Wunsch bereit gestellt, sowie mitgebrachte Kindernahrung aufgewärmt. Kinder bis zum Alter von 10 Jahren können in Begleitung eines Elternteils kostenlos essen) </a:t>
            </a:r>
          </a:p>
          <a:p>
            <a:pPr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Font typeface="Wingdings" pitchFamily="2" charset="2"/>
              <a:buChar char="§"/>
            </a:pPr>
            <a:r>
              <a:rPr 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Psychosoziale Beratung </a:t>
            </a:r>
          </a:p>
          <a:p>
            <a:pPr indent="0"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None/>
            </a:pPr>
            <a:r>
              <a:rPr 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(individuelle Beratung  bei Lernschwierigkeiten, Prüfungsängsten, persönlichen Problemen und Schwierigkeiten in Studium und Alltag)</a:t>
            </a:r>
          </a:p>
          <a:p>
            <a:pPr indent="0"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None/>
            </a:pPr>
            <a:endParaRPr lang="de-DE" sz="1400" b="1" dirty="0">
              <a:solidFill>
                <a:srgbClr val="152F4E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2058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id="{27D14D9C-0E1A-4E49-A5FE-06904D5BF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722" y="665580"/>
            <a:ext cx="11629277" cy="1325563"/>
          </a:xfrm>
        </p:spPr>
        <p:txBody>
          <a:bodyPr/>
          <a:lstStyle/>
          <a:p>
            <a:r>
              <a:rPr lang="de-DE" b="1" dirty="0">
                <a:solidFill>
                  <a:srgbClr val="F7A823"/>
                </a:solidFill>
                <a:latin typeface="Verdana "/>
              </a:rPr>
              <a:t>Weitere wichtige Adressen</a:t>
            </a:r>
          </a:p>
        </p:txBody>
      </p:sp>
      <p:sp>
        <p:nvSpPr>
          <p:cNvPr id="10" name="Text Box 17">
            <a:extLst>
              <a:ext uri="{FF2B5EF4-FFF2-40B4-BE49-F238E27FC236}">
                <a16:creationId xmlns:a16="http://schemas.microsoft.com/office/drawing/2014/main" id="{B6D94569-B6C8-4E37-AD26-E801E69FD5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558" y="1916320"/>
            <a:ext cx="10070442" cy="4221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Hausarzt (bei gesundheitlichen Problemen, Atteste)</a:t>
            </a:r>
          </a:p>
          <a:p>
            <a:pPr eaLnBrk="1" hangingPunct="1">
              <a:lnSpc>
                <a:spcPct val="105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Beratungsstelle für Schwangerschaftsfragen und Familienplanung wie                     </a:t>
            </a: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www.schwangerschaftsfragen.de</a:t>
            </a: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oder </a:t>
            </a: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www.profamilia.de</a:t>
            </a: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eaLnBrk="1" hangingPunct="1">
              <a:lnSpc>
                <a:spcPct val="105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Bundesgesundheitsministerium (Online-Ratgeber Pflege)</a:t>
            </a:r>
          </a:p>
          <a:p>
            <a:pPr eaLnBrk="1" hangingPunct="1">
              <a:lnSpc>
                <a:spcPct val="105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Pflegestützpunkte (Überblick Unterstützung- und Selbsthilfeangebote)</a:t>
            </a:r>
          </a:p>
          <a:p>
            <a:pPr eaLnBrk="1" hangingPunct="1">
              <a:lnSpc>
                <a:spcPct val="105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Bundesweites Netzwerk </a:t>
            </a:r>
            <a:r>
              <a:rPr lang="de-DE" altLang="de-DE" sz="1400" i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wir pflegen! und/oder </a:t>
            </a: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4"/>
              </a:rPr>
              <a:t>www.wege-zur-pflege.de</a:t>
            </a: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eaLnBrk="1" hangingPunct="1">
              <a:lnSpc>
                <a:spcPct val="105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Amt für Ausbildungsförderung (Bafög)</a:t>
            </a:r>
          </a:p>
          <a:p>
            <a:pPr eaLnBrk="1" hangingPunct="1">
              <a:lnSpc>
                <a:spcPct val="105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Sozialberatung (Studierendenwerk)</a:t>
            </a:r>
          </a:p>
          <a:p>
            <a:pPr>
              <a:lnSpc>
                <a:spcPct val="105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Rentenversicherung (Anspruch auf Rentenversicherungsbeiträge aufgrund von Pflege)</a:t>
            </a:r>
          </a:p>
          <a:p>
            <a:pPr>
              <a:lnSpc>
                <a:spcPct val="105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Arbeitsagentur (Bürgergeld)</a:t>
            </a:r>
          </a:p>
          <a:p>
            <a:pPr eaLnBrk="1" hangingPunct="1">
              <a:lnSpc>
                <a:spcPct val="105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Kindergeldstelle</a:t>
            </a:r>
          </a:p>
          <a:p>
            <a:pPr eaLnBrk="1" hangingPunct="1">
              <a:lnSpc>
                <a:spcPct val="105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Ausländerbehörde</a:t>
            </a:r>
          </a:p>
          <a:p>
            <a:pPr indent="0">
              <a:lnSpc>
                <a:spcPts val="2000"/>
              </a:lnSpc>
              <a:spcBef>
                <a:spcPct val="50000"/>
              </a:spcBef>
              <a:buClr>
                <a:srgbClr val="F7A823"/>
              </a:buClr>
              <a:buNone/>
            </a:pPr>
            <a:endParaRPr lang="de-DE" sz="1400" b="1" dirty="0">
              <a:solidFill>
                <a:srgbClr val="152F4E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6055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1930D485-AE36-42EC-9E64-DD30B2EAFFF9}"/>
              </a:ext>
            </a:extLst>
          </p:cNvPr>
          <p:cNvSpPr/>
          <p:nvPr/>
        </p:nvSpPr>
        <p:spPr>
          <a:xfrm>
            <a:off x="702359" y="1179095"/>
            <a:ext cx="10804524" cy="3477125"/>
          </a:xfrm>
          <a:prstGeom prst="rect">
            <a:avLst/>
          </a:prstGeom>
          <a:solidFill>
            <a:srgbClr val="F7A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92493" y="2557112"/>
            <a:ext cx="10515600" cy="1325563"/>
          </a:xfrm>
        </p:spPr>
        <p:txBody>
          <a:bodyPr/>
          <a:lstStyle/>
          <a:p>
            <a:r>
              <a:rPr lang="de-DE" b="1" dirty="0">
                <a:solidFill>
                  <a:schemeClr val="bg1"/>
                </a:solidFill>
                <a:highlight>
                  <a:srgbClr val="152F4E"/>
                </a:highlight>
                <a:latin typeface="Verdana "/>
              </a:rPr>
              <a:t>Schön</a:t>
            </a:r>
            <a:r>
              <a:rPr lang="de-DE" b="1">
                <a:solidFill>
                  <a:schemeClr val="bg1"/>
                </a:solidFill>
                <a:highlight>
                  <a:srgbClr val="152F4E"/>
                </a:highlight>
                <a:latin typeface="Verdana "/>
              </a:rPr>
              <a:t>, dass </a:t>
            </a:r>
            <a:r>
              <a:rPr lang="de-DE" b="1" dirty="0">
                <a:solidFill>
                  <a:schemeClr val="bg1"/>
                </a:solidFill>
                <a:highlight>
                  <a:srgbClr val="152F4E"/>
                </a:highlight>
                <a:latin typeface="Verdana "/>
              </a:rPr>
              <a:t>du da warst!</a:t>
            </a:r>
          </a:p>
        </p:txBody>
      </p:sp>
      <p:pic>
        <p:nvPicPr>
          <p:cNvPr id="7" name="Grafik 6" descr="Pflanze mit einfarbiger Füllung">
            <a:extLst>
              <a:ext uri="{FF2B5EF4-FFF2-40B4-BE49-F238E27FC236}">
                <a16:creationId xmlns:a16="http://schemas.microsoft.com/office/drawing/2014/main" id="{48699E98-87B8-4D3E-B703-AF6AE88463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39433" y="4023530"/>
            <a:ext cx="914400" cy="914400"/>
          </a:xfrm>
          <a:prstGeom prst="rect">
            <a:avLst/>
          </a:prstGeom>
        </p:spPr>
      </p:pic>
      <p:pic>
        <p:nvPicPr>
          <p:cNvPr id="14" name="Grafik 13" descr="Baby mit einfarbiger Füllung">
            <a:extLst>
              <a:ext uri="{FF2B5EF4-FFF2-40B4-BE49-F238E27FC236}">
                <a16:creationId xmlns:a16="http://schemas.microsoft.com/office/drawing/2014/main" id="{AC74768A-608B-45D8-88F4-784C045E67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98738" y="3460356"/>
            <a:ext cx="914400" cy="914400"/>
          </a:xfrm>
          <a:prstGeom prst="rect">
            <a:avLst/>
          </a:prstGeom>
        </p:spPr>
      </p:pic>
      <p:pic>
        <p:nvPicPr>
          <p:cNvPr id="16" name="Grafik 15" descr="Kind mit Ballon mit einfarbiger Füllung">
            <a:extLst>
              <a:ext uri="{FF2B5EF4-FFF2-40B4-BE49-F238E27FC236}">
                <a16:creationId xmlns:a16="http://schemas.microsoft.com/office/drawing/2014/main" id="{6E3B0EFB-222B-4103-9FD5-E46F0B610C7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099627" y="897385"/>
            <a:ext cx="1323876" cy="1323876"/>
          </a:xfrm>
          <a:prstGeom prst="rect">
            <a:avLst/>
          </a:prstGeom>
        </p:spPr>
      </p:pic>
      <p:pic>
        <p:nvPicPr>
          <p:cNvPr id="18" name="Grafik 17" descr="Kinder mit einfarbiger Füllung">
            <a:extLst>
              <a:ext uri="{FF2B5EF4-FFF2-40B4-BE49-F238E27FC236}">
                <a16:creationId xmlns:a16="http://schemas.microsoft.com/office/drawing/2014/main" id="{E1E94B0C-5D64-48C4-8B1E-EE10FE00783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581392" y="3416118"/>
            <a:ext cx="1472195" cy="1472195"/>
          </a:xfrm>
          <a:prstGeom prst="rect">
            <a:avLst/>
          </a:prstGeom>
        </p:spPr>
      </p:pic>
      <p:pic>
        <p:nvPicPr>
          <p:cNvPr id="20" name="Grafik 19" descr="Rollstuhl mit einfarbiger Füllung">
            <a:extLst>
              <a:ext uri="{FF2B5EF4-FFF2-40B4-BE49-F238E27FC236}">
                <a16:creationId xmlns:a16="http://schemas.microsoft.com/office/drawing/2014/main" id="{04385B87-2DCA-46F5-911A-4154A3296AE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552929" y="911086"/>
            <a:ext cx="914400" cy="914400"/>
          </a:xfrm>
          <a:prstGeom prst="rect">
            <a:avLst/>
          </a:prstGeom>
        </p:spPr>
      </p:pic>
      <p:pic>
        <p:nvPicPr>
          <p:cNvPr id="22" name="Grafik 21" descr="Schlechte Sicht mit einfarbiger Füllung">
            <a:extLst>
              <a:ext uri="{FF2B5EF4-FFF2-40B4-BE49-F238E27FC236}">
                <a16:creationId xmlns:a16="http://schemas.microsoft.com/office/drawing/2014/main" id="{D3693C8C-A0BE-46FE-B0CB-26AB0D9D91E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954177" y="1467077"/>
            <a:ext cx="914400" cy="914400"/>
          </a:xfrm>
          <a:prstGeom prst="rect">
            <a:avLst/>
          </a:prstGeom>
        </p:spPr>
      </p:pic>
      <p:pic>
        <p:nvPicPr>
          <p:cNvPr id="24" name="Grafik 23" descr="Taub mit einfarbiger Füllung">
            <a:extLst>
              <a:ext uri="{FF2B5EF4-FFF2-40B4-BE49-F238E27FC236}">
                <a16:creationId xmlns:a16="http://schemas.microsoft.com/office/drawing/2014/main" id="{A7447ED6-80CF-4E26-B27F-400C9C9EC59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707983" y="3540233"/>
            <a:ext cx="914400" cy="914400"/>
          </a:xfrm>
          <a:prstGeom prst="rect">
            <a:avLst/>
          </a:prstGeom>
        </p:spPr>
      </p:pic>
      <p:pic>
        <p:nvPicPr>
          <p:cNvPr id="26" name="Grafik 25" descr="Braille mit einfarbiger Füllung">
            <a:extLst>
              <a:ext uri="{FF2B5EF4-FFF2-40B4-BE49-F238E27FC236}">
                <a16:creationId xmlns:a16="http://schemas.microsoft.com/office/drawing/2014/main" id="{D1C89D24-60F0-4436-AC57-6A163A2615FC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118668" y="3253134"/>
            <a:ext cx="914400" cy="914400"/>
          </a:xfrm>
          <a:prstGeom prst="rect">
            <a:avLst/>
          </a:prstGeom>
        </p:spPr>
      </p:pic>
      <p:pic>
        <p:nvPicPr>
          <p:cNvPr id="28" name="Grafik 27" descr="Mann mit Stock mit einfarbiger Füllung">
            <a:extLst>
              <a:ext uri="{FF2B5EF4-FFF2-40B4-BE49-F238E27FC236}">
                <a16:creationId xmlns:a16="http://schemas.microsoft.com/office/drawing/2014/main" id="{DE4A58B7-37B3-4699-AA74-635233E3E127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6608830" y="3561185"/>
            <a:ext cx="1482927" cy="1482927"/>
          </a:xfrm>
          <a:prstGeom prst="rect">
            <a:avLst/>
          </a:prstGeom>
        </p:spPr>
      </p:pic>
      <p:pic>
        <p:nvPicPr>
          <p:cNvPr id="30" name="Grafik 29" descr="Mann und Frau mit einfarbiger Füllung">
            <a:extLst>
              <a:ext uri="{FF2B5EF4-FFF2-40B4-BE49-F238E27FC236}">
                <a16:creationId xmlns:a16="http://schemas.microsoft.com/office/drawing/2014/main" id="{A2DF5FD8-C501-4190-90B6-D092784FF0A3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5498375" y="1533211"/>
            <a:ext cx="715264" cy="715264"/>
          </a:xfrm>
          <a:prstGeom prst="rect">
            <a:avLst/>
          </a:prstGeom>
        </p:spPr>
      </p:pic>
      <p:pic>
        <p:nvPicPr>
          <p:cNvPr id="32" name="Grafik 31" descr="Vorstadtszenerie mit einfarbiger Füllung">
            <a:extLst>
              <a:ext uri="{FF2B5EF4-FFF2-40B4-BE49-F238E27FC236}">
                <a16:creationId xmlns:a16="http://schemas.microsoft.com/office/drawing/2014/main" id="{7DDFBB71-FE57-4C1B-90CC-701F5F4968CE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555429" y="897385"/>
            <a:ext cx="1323876" cy="1323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258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27701" y="2099388"/>
            <a:ext cx="10515598" cy="3341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de-DE" sz="2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Studierende…</a:t>
            </a:r>
          </a:p>
          <a:p>
            <a:pPr>
              <a:lnSpc>
                <a:spcPct val="150000"/>
              </a:lnSpc>
              <a:defRPr/>
            </a:pPr>
            <a:r>
              <a:rPr lang="de-DE" sz="2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…die vorhaben eine Familie zu gründen,</a:t>
            </a:r>
          </a:p>
          <a:p>
            <a:pPr>
              <a:lnSpc>
                <a:spcPct val="150000"/>
              </a:lnSpc>
              <a:defRPr/>
            </a:pPr>
            <a:r>
              <a:rPr lang="de-DE" sz="2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…die schwanger sind,</a:t>
            </a:r>
          </a:p>
          <a:p>
            <a:pPr>
              <a:lnSpc>
                <a:spcPct val="150000"/>
              </a:lnSpc>
              <a:defRPr/>
            </a:pPr>
            <a:r>
              <a:rPr lang="de-DE" sz="2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…die ein oder mehrere Kinder haben (werden),</a:t>
            </a:r>
          </a:p>
          <a:p>
            <a:pPr>
              <a:lnSpc>
                <a:spcPct val="150000"/>
              </a:lnSpc>
              <a:defRPr/>
            </a:pPr>
            <a:r>
              <a:rPr lang="de-DE" sz="2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…die eine Pflege übernehmen (werden),</a:t>
            </a:r>
          </a:p>
          <a:p>
            <a:pPr>
              <a:lnSpc>
                <a:spcPct val="150000"/>
              </a:lnSpc>
              <a:defRPr/>
            </a:pPr>
            <a:r>
              <a:rPr lang="de-DE" sz="2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…sonstige familiäre Verpflichtungen haben.</a:t>
            </a:r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C9C74009-5C40-48F7-9A85-3AC22A53D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723" y="665580"/>
            <a:ext cx="10515600" cy="1325563"/>
          </a:xfrm>
        </p:spPr>
        <p:txBody>
          <a:bodyPr/>
          <a:lstStyle/>
          <a:p>
            <a:r>
              <a:rPr lang="de-DE" b="1" dirty="0">
                <a:solidFill>
                  <a:srgbClr val="F7A823"/>
                </a:solidFill>
                <a:latin typeface="Verdana "/>
              </a:rPr>
              <a:t>Wer ist gemeint? </a:t>
            </a:r>
          </a:p>
        </p:txBody>
      </p:sp>
    </p:spTree>
    <p:extLst>
      <p:ext uri="{BB962C8B-B14F-4D97-AF65-F5344CB8AC3E}">
        <p14:creationId xmlns:p14="http://schemas.microsoft.com/office/powerpoint/2010/main" val="3725146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6557" y="1614517"/>
            <a:ext cx="10515600" cy="3153198"/>
          </a:xfrm>
        </p:spPr>
        <p:txBody>
          <a:bodyPr/>
          <a:lstStyle/>
          <a:p>
            <a:r>
              <a:rPr lang="de-DE" b="1" dirty="0">
                <a:solidFill>
                  <a:srgbClr val="F7A823"/>
                </a:solidFill>
                <a:latin typeface="Verdana "/>
              </a:rPr>
              <a:t>12% der Studierenden haben eine Pflegeverantwortung, damit ist der Anteil größer als der von Studierenden mit Kindern (Sozialerhebung 2023)</a:t>
            </a:r>
          </a:p>
        </p:txBody>
      </p:sp>
    </p:spTree>
    <p:extLst>
      <p:ext uri="{BB962C8B-B14F-4D97-AF65-F5344CB8AC3E}">
        <p14:creationId xmlns:p14="http://schemas.microsoft.com/office/powerpoint/2010/main" val="3249140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27701" y="2099388"/>
            <a:ext cx="10515598" cy="2787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de-DE" sz="2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Definition „Familienpflichten“</a:t>
            </a:r>
          </a:p>
          <a:p>
            <a:pPr marL="571500" indent="-5715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de-DE" sz="2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Definition „pflegende Person“</a:t>
            </a:r>
          </a:p>
          <a:p>
            <a:pPr marL="571500" indent="-5715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de-DE" sz="2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Bes. Regelungen für Schwangere</a:t>
            </a:r>
          </a:p>
          <a:p>
            <a:pPr marL="571500" indent="-5715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de-DE" sz="2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Bes. Regelungen für Studierende mit Familienpflichten</a:t>
            </a:r>
          </a:p>
          <a:p>
            <a:pPr marL="571500" indent="-5715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de-DE" sz="2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Unterstützungsangebote</a:t>
            </a:r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C9C74009-5C40-48F7-9A85-3AC22A53D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723" y="665580"/>
            <a:ext cx="10515600" cy="1325563"/>
          </a:xfrm>
        </p:spPr>
        <p:txBody>
          <a:bodyPr/>
          <a:lstStyle/>
          <a:p>
            <a:r>
              <a:rPr lang="de-DE" b="1" dirty="0">
                <a:solidFill>
                  <a:srgbClr val="F7A823"/>
                </a:solidFill>
                <a:latin typeface="Verdana "/>
              </a:rPr>
              <a:t>Was besprechen wir heute?</a:t>
            </a:r>
          </a:p>
        </p:txBody>
      </p:sp>
    </p:spTree>
    <p:extLst>
      <p:ext uri="{BB962C8B-B14F-4D97-AF65-F5344CB8AC3E}">
        <p14:creationId xmlns:p14="http://schemas.microsoft.com/office/powerpoint/2010/main" val="3767572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id="{27D14D9C-0E1A-4E49-A5FE-06904D5BF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723" y="665580"/>
            <a:ext cx="10515600" cy="1325563"/>
          </a:xfrm>
        </p:spPr>
        <p:txBody>
          <a:bodyPr/>
          <a:lstStyle/>
          <a:p>
            <a:r>
              <a:rPr lang="de-DE" b="1" dirty="0">
                <a:solidFill>
                  <a:srgbClr val="F7A823"/>
                </a:solidFill>
                <a:latin typeface="Verdana "/>
              </a:rPr>
              <a:t>Definition Familienpflichten</a:t>
            </a:r>
          </a:p>
        </p:txBody>
      </p:sp>
      <p:sp>
        <p:nvSpPr>
          <p:cNvPr id="10" name="Text Box 17">
            <a:extLst>
              <a:ext uri="{FF2B5EF4-FFF2-40B4-BE49-F238E27FC236}">
                <a16:creationId xmlns:a16="http://schemas.microsoft.com/office/drawing/2014/main" id="{B6D94569-B6C8-4E37-AD26-E801E69FD5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362" y="1860217"/>
            <a:ext cx="10134015" cy="4194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indent="0" algn="just">
              <a:lnSpc>
                <a:spcPct val="150000"/>
              </a:lnSpc>
              <a:spcBef>
                <a:spcPct val="50000"/>
              </a:spcBef>
              <a:buClr>
                <a:srgbClr val="AAA28D"/>
              </a:buClr>
              <a:buSzPct val="115000"/>
              <a:buNone/>
            </a:pP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Familie ist ein soziales Netzwerk. „Familie“ bedeutet ein auf Dauer angelegter Verbund von </a:t>
            </a:r>
            <a:r>
              <a:rPr lang="de-DE" altLang="de-DE" sz="1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Paaren mit und ohne Kinder</a:t>
            </a: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oder von </a:t>
            </a:r>
            <a:r>
              <a:rPr lang="de-DE" altLang="de-DE" sz="1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Alleinerziehenden mit Kind/</a:t>
            </a:r>
            <a:r>
              <a:rPr lang="de-DE" altLang="de-DE" sz="1400" b="1" dirty="0" err="1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ern</a:t>
            </a: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der sich durch die Wahrnehmung von Verantwortung füreinander auszeichnet. Neben der Kernfamilie im Zweigenerationenmodell (Vater, Mutter, Kinder, Geschwister und deren Beziehung untereinander) sind Familien auch </a:t>
            </a:r>
            <a:r>
              <a:rPr lang="de-DE" altLang="de-DE" sz="1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nicht eheliche und gleichgeschlechtliche Lebensgemeinschaften</a:t>
            </a: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de-DE" altLang="de-DE" sz="1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Patchwork- und Pflegefamilien</a:t>
            </a: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Soweit die Wahrnehmung direkter sozialer Verantwortung im Zweigenerationenmodell nicht möglich ist, kann Familie auch ein </a:t>
            </a:r>
            <a:r>
              <a:rPr lang="de-DE" altLang="de-DE" sz="1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Dreigenerationenmodell</a:t>
            </a: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(Enkel und Großeltern) bedeuten.</a:t>
            </a:r>
          </a:p>
          <a:p>
            <a:pPr indent="0" algn="just">
              <a:lnSpc>
                <a:spcPct val="150000"/>
              </a:lnSpc>
              <a:spcBef>
                <a:spcPct val="50000"/>
              </a:spcBef>
              <a:buClr>
                <a:srgbClr val="AAA28D"/>
              </a:buClr>
              <a:buSzPct val="115000"/>
              <a:buNone/>
            </a:pPr>
            <a:endParaRPr lang="de-DE" altLang="de-DE" sz="2000" b="1" dirty="0">
              <a:solidFill>
                <a:srgbClr val="F7A823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0" algn="just">
              <a:lnSpc>
                <a:spcPct val="150000"/>
              </a:lnSpc>
              <a:spcBef>
                <a:spcPct val="50000"/>
              </a:spcBef>
              <a:buClr>
                <a:srgbClr val="AAA28D"/>
              </a:buClr>
              <a:buSzPct val="115000"/>
              <a:buNone/>
            </a:pPr>
            <a:r>
              <a:rPr lang="de-DE" altLang="de-DE" sz="2000" b="1" dirty="0">
                <a:solidFill>
                  <a:srgbClr val="F7A82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Wichtig: </a:t>
            </a: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Familie bzw. Familienpflichten können in Satzungen/ Ordnungen/ Richtlinien/ Regelungen enger definiert sein.</a:t>
            </a:r>
          </a:p>
          <a:p>
            <a:pPr indent="0">
              <a:lnSpc>
                <a:spcPct val="65000"/>
              </a:lnSpc>
              <a:spcBef>
                <a:spcPct val="50000"/>
              </a:spcBef>
              <a:buClr>
                <a:srgbClr val="AAA28D"/>
              </a:buClr>
              <a:buSzPct val="115000"/>
              <a:buNone/>
            </a:pPr>
            <a:endParaRPr lang="de-DE" altLang="de-DE" sz="1600" dirty="0">
              <a:solidFill>
                <a:srgbClr val="152F4E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486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id="{27D14D9C-0E1A-4E49-A5FE-06904D5BF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723" y="665580"/>
            <a:ext cx="10515600" cy="1325563"/>
          </a:xfrm>
        </p:spPr>
        <p:txBody>
          <a:bodyPr/>
          <a:lstStyle/>
          <a:p>
            <a:r>
              <a:rPr lang="de-DE" b="1" dirty="0">
                <a:solidFill>
                  <a:srgbClr val="F7A823"/>
                </a:solidFill>
                <a:latin typeface="Verdana "/>
              </a:rPr>
              <a:t>Definition pflegende Person</a:t>
            </a:r>
          </a:p>
        </p:txBody>
      </p:sp>
      <p:sp>
        <p:nvSpPr>
          <p:cNvPr id="10" name="Text Box 17">
            <a:extLst>
              <a:ext uri="{FF2B5EF4-FFF2-40B4-BE49-F238E27FC236}">
                <a16:creationId xmlns:a16="http://schemas.microsoft.com/office/drawing/2014/main" id="{B6D94569-B6C8-4E37-AD26-E801E69FD5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362" y="1860217"/>
            <a:ext cx="10134015" cy="4194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indent="0" algn="just">
              <a:lnSpc>
                <a:spcPct val="150000"/>
              </a:lnSpc>
              <a:spcBef>
                <a:spcPct val="50000"/>
              </a:spcBef>
              <a:buClr>
                <a:srgbClr val="AAA28D"/>
              </a:buClr>
              <a:buSzPct val="115000"/>
              <a:buNone/>
            </a:pP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Pflege muss nicht automatisch auch Körperpflege sein. Sogenannte </a:t>
            </a:r>
            <a:r>
              <a:rPr lang="de-DE" altLang="de-DE" sz="1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informelle Pfle</a:t>
            </a: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ge ist etwa, wenn man Tätigkeiten im Haushalt übernimmt, die eine Person aus </a:t>
            </a:r>
            <a:r>
              <a:rPr lang="de-DE" altLang="de-DE" sz="1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Alters- oder Krankheitsgründen </a:t>
            </a: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nicht mehr erledigen kann, also </a:t>
            </a:r>
            <a:r>
              <a:rPr lang="de-DE" altLang="de-DE" sz="1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Putzen, einkaufen oder die Kommunikation </a:t>
            </a: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mit Krankenkassen. Der Verwandtschaftsgrad ist nicht entscheidend. Die zu pflegende Person kann die </a:t>
            </a:r>
            <a:r>
              <a:rPr lang="de-DE" altLang="de-DE" sz="1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demenzkranke Oma </a:t>
            </a: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oder </a:t>
            </a:r>
            <a:r>
              <a:rPr lang="de-DE" altLang="de-DE" sz="1400" dirty="0" err="1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ein:e</a:t>
            </a: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altLang="de-DE" sz="1400" dirty="0" err="1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Partner:in</a:t>
            </a: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mit einer </a:t>
            </a:r>
            <a:r>
              <a:rPr lang="de-DE" altLang="de-DE" sz="1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psychischen Erkrankung </a:t>
            </a: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oder einer </a:t>
            </a:r>
            <a:r>
              <a:rPr lang="de-DE" altLang="de-DE" sz="1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schweren Krebserkrankung </a:t>
            </a: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sein. Wer über </a:t>
            </a:r>
            <a:r>
              <a:rPr lang="de-DE" altLang="de-DE" sz="1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mehrere Monate täglich </a:t>
            </a: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oder </a:t>
            </a:r>
            <a:r>
              <a:rPr lang="de-DE" altLang="de-DE" sz="1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mehrfach in der Woche </a:t>
            </a: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informelle Pflege leistet, sollte sich als pflegende Person angesprochen fühlen. (CHE 2023)</a:t>
            </a:r>
          </a:p>
          <a:p>
            <a:pPr indent="0" algn="just">
              <a:lnSpc>
                <a:spcPct val="150000"/>
              </a:lnSpc>
              <a:spcBef>
                <a:spcPct val="50000"/>
              </a:spcBef>
              <a:buClr>
                <a:srgbClr val="AAA28D"/>
              </a:buClr>
              <a:buSzPct val="115000"/>
              <a:buNone/>
            </a:pPr>
            <a:endParaRPr lang="de-DE" altLang="de-DE" sz="2000" b="1" dirty="0">
              <a:solidFill>
                <a:srgbClr val="F7A823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0" algn="just">
              <a:lnSpc>
                <a:spcPct val="150000"/>
              </a:lnSpc>
              <a:spcBef>
                <a:spcPct val="50000"/>
              </a:spcBef>
              <a:buClr>
                <a:srgbClr val="AAA28D"/>
              </a:buClr>
              <a:buSzPct val="115000"/>
              <a:buNone/>
            </a:pPr>
            <a:r>
              <a:rPr lang="de-DE" altLang="de-DE" sz="2000" b="1" dirty="0">
                <a:solidFill>
                  <a:srgbClr val="F7A82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Wichtig: </a:t>
            </a: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 lohnt sich immer, bezogen auf das Studium, Möglichkeiten des </a:t>
            </a:r>
            <a:r>
              <a:rPr lang="de-DE" altLang="de-DE" sz="1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Nachteilsausgleiches </a:t>
            </a: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zu erfragen. Kriterien und Nachweise für die Anerkennung der Pflegetätigkeit sind sehr unterschiedlich. </a:t>
            </a:r>
          </a:p>
          <a:p>
            <a:pPr indent="0">
              <a:lnSpc>
                <a:spcPct val="65000"/>
              </a:lnSpc>
              <a:spcBef>
                <a:spcPct val="50000"/>
              </a:spcBef>
              <a:buClr>
                <a:srgbClr val="AAA28D"/>
              </a:buClr>
              <a:buSzPct val="115000"/>
              <a:buNone/>
            </a:pPr>
            <a:endParaRPr lang="de-DE" altLang="de-DE" sz="1600" dirty="0">
              <a:solidFill>
                <a:srgbClr val="152F4E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330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E036F863-1628-419E-BDAB-2EB9CB178393}"/>
              </a:ext>
            </a:extLst>
          </p:cNvPr>
          <p:cNvSpPr/>
          <p:nvPr/>
        </p:nvSpPr>
        <p:spPr>
          <a:xfrm>
            <a:off x="658814" y="1179095"/>
            <a:ext cx="10804524" cy="3477125"/>
          </a:xfrm>
          <a:prstGeom prst="rect">
            <a:avLst/>
          </a:prstGeom>
          <a:solidFill>
            <a:srgbClr val="F7A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14E2ECF7-B70D-4505-B37A-3FAF2B52B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018" y="2554872"/>
            <a:ext cx="10515600" cy="1325563"/>
          </a:xfrm>
        </p:spPr>
        <p:txBody>
          <a:bodyPr/>
          <a:lstStyle/>
          <a:p>
            <a:r>
              <a:rPr lang="de-DE" b="1" dirty="0">
                <a:solidFill>
                  <a:schemeClr val="bg1"/>
                </a:solidFill>
                <a:highlight>
                  <a:srgbClr val="152F4E"/>
                </a:highlight>
                <a:latin typeface="Verdana "/>
              </a:rPr>
              <a:t>Besondere Regelungen für Schwangere</a:t>
            </a:r>
          </a:p>
        </p:txBody>
      </p:sp>
    </p:spTree>
    <p:extLst>
      <p:ext uri="{BB962C8B-B14F-4D97-AF65-F5344CB8AC3E}">
        <p14:creationId xmlns:p14="http://schemas.microsoft.com/office/powerpoint/2010/main" val="1522831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id="{27D14D9C-0E1A-4E49-A5FE-06904D5BF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723" y="665580"/>
            <a:ext cx="10515600" cy="1325563"/>
          </a:xfrm>
        </p:spPr>
        <p:txBody>
          <a:bodyPr/>
          <a:lstStyle/>
          <a:p>
            <a:r>
              <a:rPr lang="de-DE" b="1" dirty="0">
                <a:solidFill>
                  <a:srgbClr val="F7A823"/>
                </a:solidFill>
                <a:latin typeface="Verdana "/>
              </a:rPr>
              <a:t>Was ist möglich?</a:t>
            </a:r>
          </a:p>
        </p:txBody>
      </p:sp>
      <p:sp>
        <p:nvSpPr>
          <p:cNvPr id="10" name="Text Box 17">
            <a:extLst>
              <a:ext uri="{FF2B5EF4-FFF2-40B4-BE49-F238E27FC236}">
                <a16:creationId xmlns:a16="http://schemas.microsoft.com/office/drawing/2014/main" id="{B6D94569-B6C8-4E37-AD26-E801E69FD5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526" y="1929889"/>
            <a:ext cx="10134015" cy="4309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 eaLnBrk="1" hangingPunct="1">
              <a:lnSpc>
                <a:spcPct val="105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Du entscheidest, ob deine Hochschule und die Lehrenden </a:t>
            </a:r>
            <a:r>
              <a:rPr lang="de-DE" altLang="de-DE" sz="1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von deiner Lage erfahren </a:t>
            </a: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(z.B. Schwangerschaft, stillende </a:t>
            </a:r>
            <a:r>
              <a:rPr lang="de-DE" altLang="de-DE" sz="1400" dirty="0" err="1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Student:in</a:t>
            </a: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Studierende mit </a:t>
            </a:r>
            <a:r>
              <a:rPr lang="de-DE" altLang="de-DE" sz="1400" dirty="0" err="1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Kind:ern</a:t>
            </a: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Studierende mit Pflegeverantwortung), um dir jedoch notwendige Unterstützung zukommen zu lassen ist es hilfreich, wenn die zuständigen Personen an der Hochschule davon erfahren. </a:t>
            </a:r>
          </a:p>
          <a:p>
            <a:pPr algn="just" eaLnBrk="1" hangingPunct="1">
              <a:lnSpc>
                <a:spcPct val="105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Schwangere und stillende Studentinnen können vom </a:t>
            </a:r>
            <a:r>
              <a:rPr lang="de-DE" altLang="de-DE" sz="1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Schutzbereich des Mutterschutzgesetzes </a:t>
            </a: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Gebrauch machen, wenn die Hochschule Ort, Zeit und Ablauf ihrer Ausbildungsveranstaltungen verpflichtend vorgibt (z.B. LV mit Anwesenheitspflicht, Laborpraktika, Seminare, Prüfungen) oder ein verpflichtend vorgegebenes Praktikum ableisten müssen</a:t>
            </a:r>
          </a:p>
          <a:p>
            <a:pPr algn="just" eaLnBrk="1" hangingPunct="1">
              <a:lnSpc>
                <a:spcPct val="105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Pflicht der Hochschule eine </a:t>
            </a:r>
            <a:r>
              <a:rPr lang="de-DE" altLang="de-DE" sz="1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konkrete Gefährdungsbeurteilung </a:t>
            </a: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zu erstellen, mit Festlegung von individuellen Schutzmaßnahmen (z.B. bei Laboren, Sport, o.ä.)</a:t>
            </a:r>
          </a:p>
          <a:p>
            <a:pPr algn="just" eaLnBrk="1" hangingPunct="1">
              <a:lnSpc>
                <a:spcPct val="105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Verbot schwangere oder stillende Studentinnen zwischen 20 Uhr und 6 Uhr im Rahmen der hochschulischen Ausbildung tätig werden zu lassen </a:t>
            </a:r>
          </a:p>
          <a:p>
            <a:pPr algn="just" eaLnBrk="1" hangingPunct="1">
              <a:lnSpc>
                <a:spcPct val="105000"/>
              </a:lnSpc>
              <a:spcBef>
                <a:spcPct val="50000"/>
              </a:spcBef>
              <a:buClr>
                <a:srgbClr val="F7A823"/>
              </a:buClr>
              <a:buFont typeface="Wingdings" panose="05000000000000000000" pitchFamily="2" charset="2"/>
              <a:buChar char="§"/>
            </a:pP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Pflicht der Hochschule, </a:t>
            </a:r>
            <a:r>
              <a:rPr lang="de-DE" altLang="de-DE" sz="1400" b="1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räumliche Möglichkeiten</a:t>
            </a:r>
            <a:r>
              <a:rPr lang="de-DE" altLang="de-DE" sz="1400" dirty="0">
                <a:solidFill>
                  <a:srgbClr val="152F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vorzuhalten, dass sich die schwangere oder stillende Studentin kurz ausruhen kann (Kinderzimmer, Toiletten mit Wickelmöglichkeiten etc.)</a:t>
            </a:r>
          </a:p>
          <a:p>
            <a:pPr eaLnBrk="1" hangingPunct="1">
              <a:lnSpc>
                <a:spcPct val="105000"/>
              </a:lnSpc>
              <a:spcBef>
                <a:spcPct val="50000"/>
              </a:spcBef>
              <a:buClr>
                <a:srgbClr val="AAA28D"/>
              </a:buClr>
              <a:buFont typeface="Wingdings" panose="05000000000000000000" pitchFamily="2" charset="2"/>
              <a:buChar char="§"/>
            </a:pPr>
            <a:endParaRPr lang="de-DE" altLang="de-DE" sz="1400" dirty="0">
              <a:latin typeface="Arial" panose="020B0604020202020204" pitchFamily="34" charset="0"/>
            </a:endParaRPr>
          </a:p>
          <a:p>
            <a:pPr indent="0">
              <a:lnSpc>
                <a:spcPct val="65000"/>
              </a:lnSpc>
              <a:spcBef>
                <a:spcPct val="50000"/>
              </a:spcBef>
              <a:buClr>
                <a:srgbClr val="AAA28D"/>
              </a:buClr>
              <a:buSzPct val="115000"/>
              <a:buNone/>
            </a:pPr>
            <a:endParaRPr lang="de-DE" altLang="de-DE" sz="1600" dirty="0">
              <a:solidFill>
                <a:srgbClr val="152F4E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841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1316</Words>
  <Application>Microsoft Office PowerPoint</Application>
  <PresentationFormat>Breitbild</PresentationFormat>
  <Paragraphs>123</Paragraphs>
  <Slides>22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Verdana</vt:lpstr>
      <vt:lpstr>Verdana </vt:lpstr>
      <vt:lpstr>Wingdings</vt:lpstr>
      <vt:lpstr>Office</vt:lpstr>
      <vt:lpstr>PowerPoint-Präsentation</vt:lpstr>
      <vt:lpstr>Studieren mit  Familienverantwortung </vt:lpstr>
      <vt:lpstr>Wer ist gemeint? </vt:lpstr>
      <vt:lpstr>12% der Studierenden haben eine Pflegeverantwortung, damit ist der Anteil größer als der von Studierenden mit Kindern (Sozialerhebung 2023)</vt:lpstr>
      <vt:lpstr>Was besprechen wir heute?</vt:lpstr>
      <vt:lpstr>Definition Familienpflichten</vt:lpstr>
      <vt:lpstr>Definition pflegende Person</vt:lpstr>
      <vt:lpstr>Besondere Regelungen für Schwangere</vt:lpstr>
      <vt:lpstr>Was ist möglich?</vt:lpstr>
      <vt:lpstr>Besondere Regelungen  für Studierende mit Familien-pflichten</vt:lpstr>
      <vt:lpstr>Was ist möglich?</vt:lpstr>
      <vt:lpstr>Was ist möglich?</vt:lpstr>
      <vt:lpstr>Was ist möglich?</vt:lpstr>
      <vt:lpstr>Was ist möglich?</vt:lpstr>
      <vt:lpstr>Was ist möglich?</vt:lpstr>
      <vt:lpstr>Was ist (noch) möglich?</vt:lpstr>
      <vt:lpstr>Unterstützungsangebote</vt:lpstr>
      <vt:lpstr>Unterstützungsangebote </vt:lpstr>
      <vt:lpstr>An deiner Hochschule </vt:lpstr>
      <vt:lpstr>Studierendenwerke</vt:lpstr>
      <vt:lpstr>Weitere wichtige Adressen</vt:lpstr>
      <vt:lpstr>Schön, dass du da warst!</vt:lpstr>
    </vt:vector>
  </TitlesOfParts>
  <Company>HdM Stuttgart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Funke Annica</dc:creator>
  <cp:lastModifiedBy>Funke Annica</cp:lastModifiedBy>
  <cp:revision>45</cp:revision>
  <dcterms:created xsi:type="dcterms:W3CDTF">2023-12-04T09:59:12Z</dcterms:created>
  <dcterms:modified xsi:type="dcterms:W3CDTF">2024-02-28T17:30:38Z</dcterms:modified>
</cp:coreProperties>
</file>