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3" r:id="rId4"/>
    <p:sldId id="262" r:id="rId5"/>
    <p:sldId id="276" r:id="rId6"/>
    <p:sldId id="270" r:id="rId7"/>
    <p:sldId id="275" r:id="rId8"/>
    <p:sldId id="260" r:id="rId9"/>
    <p:sldId id="261" r:id="rId10"/>
    <p:sldId id="267" r:id="rId11"/>
    <p:sldId id="268" r:id="rId12"/>
    <p:sldId id="269" r:id="rId13"/>
    <p:sldId id="259" r:id="rId1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32"/>
    <a:srgbClr val="46414C"/>
    <a:srgbClr val="00B83D"/>
    <a:srgbClr val="00C400"/>
    <a:srgbClr val="00A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6" autoAdjust="0"/>
  </p:normalViewPr>
  <p:slideViewPr>
    <p:cSldViewPr>
      <p:cViewPr>
        <p:scale>
          <a:sx n="100" d="100"/>
          <a:sy n="100" d="100"/>
        </p:scale>
        <p:origin x="-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>
              <a:defRPr sz="1200"/>
            </a:lvl1pPr>
          </a:lstStyle>
          <a:p>
            <a:fld id="{D6D40FB0-8BEA-4CEA-AF0D-50D356ACF27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9" tIns="45405" rIns="90809" bIns="45405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0809" tIns="45405" rIns="90809" bIns="454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>
              <a:defRPr sz="1200"/>
            </a:lvl1pPr>
          </a:lstStyle>
          <a:p>
            <a:fld id="{C769B73C-0F3D-4016-BFE2-37D0979FBA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9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4725144"/>
          </a:xfrm>
          <a:prstGeom prst="rect">
            <a:avLst/>
          </a:prstGeom>
          <a:gradFill flip="none" rotWithShape="1">
            <a:gsLst>
              <a:gs pos="100000">
                <a:srgbClr val="009A32"/>
              </a:gs>
              <a:gs pos="0">
                <a:srgbClr val="00B83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 userDrawn="1"/>
        </p:nvSpPr>
        <p:spPr>
          <a:xfrm>
            <a:off x="0" y="4653136"/>
            <a:ext cx="9144000" cy="72008"/>
          </a:xfrm>
          <a:prstGeom prst="rect">
            <a:avLst/>
          </a:prstGeom>
          <a:gradFill flip="none" rotWithShape="1">
            <a:gsLst>
              <a:gs pos="100000">
                <a:srgbClr val="46414C"/>
              </a:gs>
              <a:gs pos="0">
                <a:srgbClr val="46414C">
                  <a:lumMod val="75000"/>
                  <a:lumOff val="2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52939"/>
            <a:ext cx="7772400" cy="1874639"/>
          </a:xfrm>
          <a:prstGeom prst="rect">
            <a:avLst/>
          </a:prstGeom>
        </p:spPr>
        <p:txBody>
          <a:bodyPr anchor="b"/>
          <a:lstStyle>
            <a:lvl1pPr algn="l">
              <a:defRPr sz="720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4725146"/>
            <a:ext cx="7776864" cy="598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en-US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611822"/>
            <a:ext cx="25650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45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685800" y="1412776"/>
            <a:ext cx="7772400" cy="4680520"/>
          </a:xfrm>
          <a:prstGeom prst="rect">
            <a:avLst/>
          </a:prstGeom>
        </p:spPr>
        <p:txBody>
          <a:bodyPr/>
          <a:lstStyle>
            <a:lvl1pPr>
              <a:buClr>
                <a:srgbClr val="009A32"/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9144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A32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009A32"/>
              </a:buClr>
              <a:defRPr baseline="0">
                <a:solidFill>
                  <a:schemeClr val="tx1">
                    <a:lumMod val="75000"/>
                  </a:schemeClr>
                </a:solidFill>
              </a:defRPr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76251"/>
            <a:ext cx="7198568" cy="8645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100000">
                <a:srgbClr val="009A32">
                  <a:lumMod val="100000"/>
                </a:srgbClr>
              </a:gs>
              <a:gs pos="0">
                <a:srgbClr val="00B83D">
                  <a:lumMod val="9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683568" y="1340768"/>
            <a:ext cx="8460432" cy="72008"/>
          </a:xfrm>
          <a:prstGeom prst="rect">
            <a:avLst/>
          </a:prstGeom>
          <a:gradFill flip="none" rotWithShape="1">
            <a:gsLst>
              <a:gs pos="100000">
                <a:srgbClr val="46414C"/>
              </a:gs>
              <a:gs pos="0">
                <a:srgbClr val="46414C">
                  <a:lumMod val="75000"/>
                  <a:lumOff val="2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2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0"/>
            <a:ext cx="9144000" cy="2852936"/>
          </a:xfrm>
          <a:prstGeom prst="rect">
            <a:avLst/>
          </a:prstGeom>
          <a:gradFill flip="none" rotWithShape="1">
            <a:gsLst>
              <a:gs pos="100000">
                <a:srgbClr val="009A32"/>
              </a:gs>
              <a:gs pos="0">
                <a:srgbClr val="00B83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852936"/>
            <a:ext cx="7772400" cy="837909"/>
          </a:xfrm>
          <a:prstGeom prst="rect">
            <a:avLst/>
          </a:prstGeom>
        </p:spPr>
        <p:txBody>
          <a:bodyPr/>
          <a:lstStyle>
            <a:lvl1pPr algn="l">
              <a:defRPr sz="54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Agenda-Punkt einfügen</a:t>
            </a:r>
            <a:endParaRPr lang="en-U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684217" y="3781425"/>
            <a:ext cx="7775575" cy="583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noProof="0" dirty="0" smtClean="0"/>
              <a:t>Untertitel</a:t>
            </a:r>
            <a:endParaRPr lang="de-DE" noProof="0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Studierendenwerk Heidelberg</a:t>
            </a: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1" name="Rechteck 20"/>
          <p:cNvSpPr/>
          <p:nvPr userDrawn="1"/>
        </p:nvSpPr>
        <p:spPr>
          <a:xfrm>
            <a:off x="683568" y="3717032"/>
            <a:ext cx="8460432" cy="72008"/>
          </a:xfrm>
          <a:prstGeom prst="rect">
            <a:avLst/>
          </a:prstGeom>
          <a:gradFill flip="none" rotWithShape="1">
            <a:gsLst>
              <a:gs pos="100000">
                <a:srgbClr val="46414C"/>
              </a:gs>
              <a:gs pos="0">
                <a:srgbClr val="46414C">
                  <a:lumMod val="75000"/>
                  <a:lumOff val="2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5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_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100000">
                <a:srgbClr val="009A32">
                  <a:lumMod val="100000"/>
                </a:srgbClr>
              </a:gs>
              <a:gs pos="0">
                <a:srgbClr val="00B83D">
                  <a:lumMod val="9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2"/>
          </p:nvPr>
        </p:nvSpPr>
        <p:spPr>
          <a:xfrm>
            <a:off x="685800" y="1268762"/>
            <a:ext cx="7772400" cy="467995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84217" y="1"/>
            <a:ext cx="7775575" cy="476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klicken und Agenda-Punkt eingeben.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0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100000">
                <a:srgbClr val="009A32">
                  <a:lumMod val="100000"/>
                </a:srgbClr>
              </a:gs>
              <a:gs pos="0">
                <a:srgbClr val="00B83D">
                  <a:lumMod val="9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2"/>
          </p:nvPr>
        </p:nvSpPr>
        <p:spPr>
          <a:xfrm>
            <a:off x="685800" y="1268762"/>
            <a:ext cx="3814192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Inhaltsplatzhalter 14"/>
          <p:cNvSpPr>
            <a:spLocks noGrp="1"/>
          </p:cNvSpPr>
          <p:nvPr>
            <p:ph sz="quarter" idx="15"/>
          </p:nvPr>
        </p:nvSpPr>
        <p:spPr>
          <a:xfrm>
            <a:off x="4646240" y="1268762"/>
            <a:ext cx="3814192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84217" y="1"/>
            <a:ext cx="7775575" cy="476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klicken und Agenda-Punkt eingeben.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4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100000">
                <a:srgbClr val="009A32">
                  <a:lumMod val="100000"/>
                </a:srgbClr>
              </a:gs>
              <a:gs pos="0">
                <a:srgbClr val="00B83D">
                  <a:lumMod val="9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2"/>
          </p:nvPr>
        </p:nvSpPr>
        <p:spPr>
          <a:xfrm>
            <a:off x="685800" y="1268762"/>
            <a:ext cx="1869976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Inhaltsplatzhalter 14"/>
          <p:cNvSpPr>
            <a:spLocks noGrp="1"/>
          </p:cNvSpPr>
          <p:nvPr>
            <p:ph sz="quarter" idx="15"/>
          </p:nvPr>
        </p:nvSpPr>
        <p:spPr>
          <a:xfrm>
            <a:off x="2699792" y="1268762"/>
            <a:ext cx="5760640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84217" y="1"/>
            <a:ext cx="7775575" cy="476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klicken und Agenda-Punkt eingeben.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81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100000">
                <a:srgbClr val="009A32">
                  <a:lumMod val="100000"/>
                </a:srgbClr>
              </a:gs>
              <a:gs pos="0">
                <a:srgbClr val="00B83D">
                  <a:lumMod val="9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2"/>
          </p:nvPr>
        </p:nvSpPr>
        <p:spPr>
          <a:xfrm>
            <a:off x="6588224" y="1268762"/>
            <a:ext cx="1869976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Inhaltsplatzhalter 14"/>
          <p:cNvSpPr>
            <a:spLocks noGrp="1"/>
          </p:cNvSpPr>
          <p:nvPr>
            <p:ph sz="quarter" idx="15"/>
          </p:nvPr>
        </p:nvSpPr>
        <p:spPr>
          <a:xfrm>
            <a:off x="683568" y="1268762"/>
            <a:ext cx="5760640" cy="4679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84217" y="1"/>
            <a:ext cx="7775575" cy="476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klicken und Agenda-Punkt eingeben.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74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4725144"/>
          </a:xfrm>
          <a:prstGeom prst="rect">
            <a:avLst/>
          </a:prstGeom>
          <a:gradFill flip="none" rotWithShape="1">
            <a:gsLst>
              <a:gs pos="100000">
                <a:srgbClr val="009A32"/>
              </a:gs>
              <a:gs pos="0">
                <a:srgbClr val="00B83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611822"/>
            <a:ext cx="2565000" cy="697500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683568" y="3709483"/>
            <a:ext cx="7776864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0" dirty="0" smtClean="0">
                <a:solidFill>
                  <a:schemeClr val="bg1"/>
                </a:solidFill>
              </a:rPr>
              <a:t>Vielen Dank!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5157192"/>
            <a:ext cx="5257800" cy="11521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Name</a:t>
            </a:r>
          </a:p>
          <a:p>
            <a:pPr lvl="0"/>
            <a:r>
              <a:rPr lang="de-DE" dirty="0" smtClean="0"/>
              <a:t>Adresse</a:t>
            </a:r>
          </a:p>
          <a:p>
            <a:pPr lvl="0"/>
            <a:r>
              <a:rPr lang="de-DE" dirty="0" smtClean="0"/>
              <a:t>Tel.</a:t>
            </a:r>
            <a:r>
              <a:rPr lang="en-US" dirty="0" smtClean="0"/>
              <a:t>:</a:t>
            </a:r>
            <a:endParaRPr lang="de-DE" dirty="0" smtClean="0"/>
          </a:p>
          <a:p>
            <a:pPr lvl="0"/>
            <a:r>
              <a:rPr lang="de-DE" dirty="0" smtClean="0"/>
              <a:t>E-Mail: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Studierendenwerk Heidelberg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464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251520" y="6525344"/>
            <a:ext cx="4536504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2015 Studierendenwerk Heidelberg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6732240" y="6520260"/>
            <a:ext cx="21336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96F96F-72EC-4CCB-AAA7-2007931DCAE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0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4" r:id="rId7"/>
    <p:sldLayoutId id="214748366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tschland-stipendium.de/" TargetMode="External"/><Relationship Id="rId2" Type="http://schemas.openxmlformats.org/officeDocument/2006/relationships/hyperlink" Target="http://www.stipendiumplus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ystipendium.de/" TargetMode="External"/><Relationship Id="rId4" Type="http://schemas.openxmlformats.org/officeDocument/2006/relationships/hyperlink" Target="http://www.scholarshipportal.d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erendenwerk-heidelberg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514469"/>
            <a:ext cx="7772400" cy="1874639"/>
          </a:xfrm>
        </p:spPr>
        <p:txBody>
          <a:bodyPr/>
          <a:lstStyle/>
          <a:p>
            <a:pPr algn="ctr"/>
            <a:r>
              <a:rPr lang="en-US" sz="5400" dirty="0" smtClean="0"/>
              <a:t>	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Studierendenwerk Heidelberg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2400" dirty="0" err="1" smtClean="0"/>
              <a:t>Möglichkeiten</a:t>
            </a:r>
            <a:r>
              <a:rPr lang="en-US" sz="2400" dirty="0" smtClean="0"/>
              <a:t> zur Studienfinanzierung – </a:t>
            </a:r>
            <a:br>
              <a:rPr lang="en-US" sz="2400" dirty="0" smtClean="0"/>
            </a:br>
            <a:r>
              <a:rPr lang="en-US" sz="2400" dirty="0" err="1" smtClean="0"/>
              <a:t>Überblick</a:t>
            </a:r>
            <a:r>
              <a:rPr lang="en-US" sz="2400" dirty="0" smtClean="0"/>
              <a:t> </a:t>
            </a:r>
            <a:r>
              <a:rPr lang="en-US" sz="2400" dirty="0" err="1"/>
              <a:t>über</a:t>
            </a:r>
            <a:r>
              <a:rPr lang="en-US" sz="2400" dirty="0"/>
              <a:t> BAföG &amp; Co. </a:t>
            </a:r>
            <a:endParaRPr lang="en-US" sz="5400" dirty="0"/>
          </a:p>
        </p:txBody>
      </p:sp>
      <p:pic>
        <p:nvPicPr>
          <p:cNvPr id="1026" name="Picture 2" descr="\\SRVFILE.stw-heidelberg.local\home$\woe083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5445224"/>
            <a:ext cx="2376263" cy="79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800" dirty="0" smtClean="0"/>
          </a:p>
          <a:p>
            <a:pPr algn="ctr"/>
            <a:r>
              <a:rPr lang="de-DE" sz="2000" dirty="0" smtClean="0"/>
              <a:t>Studienkredit der KfW Bankengruppe</a:t>
            </a:r>
          </a:p>
          <a:p>
            <a:pPr marL="457200" lvl="1" indent="0" algn="ctr">
              <a:buNone/>
            </a:pPr>
            <a:r>
              <a:rPr lang="de-DE" sz="1600" dirty="0" smtClean="0"/>
              <a:t>Zinssatz bei Studienfinanzierung erfragen, da variabel</a:t>
            </a:r>
          </a:p>
          <a:p>
            <a:pPr marL="457200" lvl="1" indent="0" algn="ctr">
              <a:buNone/>
            </a:pPr>
            <a:r>
              <a:rPr lang="de-DE" sz="1600" b="1" dirty="0" smtClean="0"/>
              <a:t>Antragerstellung ab 01.12.23 nur noch online bei der KfW möglich</a:t>
            </a:r>
            <a:r>
              <a:rPr lang="de-DE" sz="1600" dirty="0" smtClean="0"/>
              <a:t> </a:t>
            </a:r>
          </a:p>
          <a:p>
            <a:pPr marL="457200" lvl="1" indent="0" algn="ctr">
              <a:buNone/>
            </a:pPr>
            <a:r>
              <a:rPr lang="de-DE" sz="800" dirty="0"/>
              <a:t>	</a:t>
            </a:r>
          </a:p>
          <a:p>
            <a:pPr algn="ctr"/>
            <a:r>
              <a:rPr lang="de-DE" sz="2000" dirty="0" smtClean="0"/>
              <a:t>Bildungskredit des Bundesverwaltungsamtes</a:t>
            </a:r>
          </a:p>
          <a:p>
            <a:pPr marL="457200" lvl="1" indent="0" algn="ctr">
              <a:buNone/>
            </a:pPr>
            <a:r>
              <a:rPr lang="de-DE" sz="1600" dirty="0" smtClean="0"/>
              <a:t>    in der fortgeschrittenen Studienphase, max. Laufzeit 24 Monate</a:t>
            </a:r>
          </a:p>
          <a:p>
            <a:pPr marL="457200" lvl="1" indent="0" algn="ctr">
              <a:buNone/>
            </a:pPr>
            <a:r>
              <a:rPr lang="de-DE" sz="1600" dirty="0" smtClean="0"/>
              <a:t>max. Summe 7.200 €</a:t>
            </a:r>
          </a:p>
          <a:p>
            <a:pPr marL="457200" lvl="1" indent="0" algn="ctr">
              <a:buNone/>
            </a:pPr>
            <a:r>
              <a:rPr lang="de-DE" sz="1600" dirty="0" smtClean="0"/>
              <a:t>davon Einmalzahlung bis zu 3.600 € möglich</a:t>
            </a:r>
          </a:p>
          <a:p>
            <a:pPr marL="457200" lvl="1" indent="0" algn="ctr">
              <a:buNone/>
            </a:pPr>
            <a:r>
              <a:rPr lang="de-DE" sz="1600" dirty="0" smtClean="0"/>
              <a:t>Beantragung online beim Bundesverwaltungsamt</a:t>
            </a:r>
          </a:p>
          <a:p>
            <a:pPr marL="228600" algn="ctr"/>
            <a:endParaRPr lang="de-DE" sz="800" dirty="0" smtClean="0"/>
          </a:p>
          <a:p>
            <a:pPr marL="228600" algn="ctr"/>
            <a:r>
              <a:rPr lang="de-DE" sz="2000" dirty="0" smtClean="0"/>
              <a:t>Informationen zu Studienkrediten</a:t>
            </a:r>
          </a:p>
          <a:p>
            <a:pPr marL="342900" lvl="1" indent="0" algn="ctr">
              <a:buNone/>
            </a:pPr>
            <a:r>
              <a:rPr lang="de-DE" sz="1600" dirty="0" smtClean="0"/>
              <a:t>  CHE-Studienkredit-Test 2022</a:t>
            </a:r>
            <a:endParaRPr lang="de-DE" sz="1600" b="1" u="sng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548680"/>
            <a:ext cx="7198568" cy="576064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	</a:t>
            </a:r>
            <a:r>
              <a:rPr lang="de-DE" sz="2500" dirty="0" smtClean="0"/>
              <a:t>Welche Studienkredite gibt es?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683568" y="1412776"/>
            <a:ext cx="7772400" cy="4680520"/>
          </a:xfrm>
        </p:spPr>
        <p:txBody>
          <a:bodyPr/>
          <a:lstStyle/>
          <a:p>
            <a:pPr algn="ctr"/>
            <a:endParaRPr lang="de-DE" sz="1800" dirty="0" smtClean="0"/>
          </a:p>
          <a:p>
            <a:pPr algn="ctr"/>
            <a:r>
              <a:rPr lang="de-DE" sz="1800" dirty="0" smtClean="0"/>
              <a:t>Klassische Stiftungen z.B. Begabtenförderungswerke</a:t>
            </a:r>
          </a:p>
          <a:p>
            <a:pPr marL="457200" lvl="1" indent="0" algn="ctr">
              <a:buNone/>
            </a:pPr>
            <a:r>
              <a:rPr lang="de-DE" sz="1600" dirty="0" smtClean="0">
                <a:solidFill>
                  <a:srgbClr val="FFC000"/>
                </a:solidFill>
                <a:hlinkClick r:id="rId2"/>
              </a:rPr>
              <a:t>www.stipendiumplus.de</a:t>
            </a:r>
            <a:endParaRPr lang="de-DE" sz="1600" dirty="0" smtClean="0">
              <a:solidFill>
                <a:srgbClr val="FFC000"/>
              </a:solidFill>
            </a:endParaRPr>
          </a:p>
          <a:p>
            <a:pPr algn="ctr"/>
            <a:endParaRPr lang="de-DE" sz="1600" dirty="0"/>
          </a:p>
          <a:p>
            <a:pPr algn="ctr"/>
            <a:r>
              <a:rPr lang="de-DE" sz="1800" dirty="0" smtClean="0"/>
              <a:t>Deutschland STIPENDIUM</a:t>
            </a:r>
          </a:p>
          <a:p>
            <a:pPr marL="457200" lvl="1" indent="0" algn="ctr">
              <a:buNone/>
            </a:pP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www.deutschland-stipendium.de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de-DE" sz="1200" dirty="0"/>
          </a:p>
          <a:p>
            <a:pPr algn="ctr"/>
            <a:r>
              <a:rPr lang="de-DE" sz="1800" dirty="0" smtClean="0"/>
              <a:t>große Vielzahl an weiteren öffentlichen und privaten Stipendien</a:t>
            </a:r>
          </a:p>
          <a:p>
            <a:pPr marL="0" indent="0" algn="ctr">
              <a:buNone/>
            </a:pPr>
            <a:r>
              <a:rPr lang="de-DE" sz="1800" dirty="0" smtClean="0"/>
              <a:t>     Überblick über nationale und internationale  Stipendienprogramme</a:t>
            </a:r>
          </a:p>
          <a:p>
            <a:pPr marL="457200" lvl="1" indent="0" algn="ctr">
              <a:buNone/>
            </a:pP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www.scholarshipportal.de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www.mystipendium.de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de-DE" sz="1600" u="sng" dirty="0">
                <a:solidFill>
                  <a:schemeClr val="accent1"/>
                </a:solidFill>
              </a:rPr>
              <a:t>www.daad.de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548680"/>
            <a:ext cx="8134672" cy="576064"/>
          </a:xfrm>
        </p:spPr>
        <p:txBody>
          <a:bodyPr>
            <a:noAutofit/>
          </a:bodyPr>
          <a:lstStyle/>
          <a:p>
            <a:pPr algn="ctr"/>
            <a:r>
              <a:rPr lang="de-DE" sz="2500" dirty="0" smtClean="0"/>
              <a:t>Wo kann ich mich über Stipendien informieren?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sz="2000" dirty="0" smtClean="0"/>
              <a:t>BAföG-Beratung </a:t>
            </a:r>
          </a:p>
          <a:p>
            <a:pPr marL="0" indent="0" algn="ctr">
              <a:buNone/>
            </a:pPr>
            <a:r>
              <a:rPr lang="de-DE" sz="1400" dirty="0" smtClean="0"/>
              <a:t>	Montag und Mittwoch 9.00 -  11.30 Uhr + 12.30 - 16.00 Uhr</a:t>
            </a:r>
            <a:endParaRPr lang="de-DE" sz="300" dirty="0" smtClean="0"/>
          </a:p>
          <a:p>
            <a:pPr marL="457200" lvl="1" indent="0" algn="ctr">
              <a:buNone/>
            </a:pPr>
            <a:r>
              <a:rPr lang="de-DE" sz="1400" dirty="0" smtClean="0"/>
              <a:t>	Im Marstallhof 1 / 69117 Heidelberg</a:t>
            </a:r>
          </a:p>
          <a:p>
            <a:pPr marL="457200" lvl="1" indent="0" algn="ctr">
              <a:buNone/>
            </a:pPr>
            <a:r>
              <a:rPr lang="de-DE" sz="1400" dirty="0" smtClean="0"/>
              <a:t>Hotline: 06221 / 54-5404</a:t>
            </a:r>
          </a:p>
          <a:p>
            <a:pPr lvl="1" algn="ctr"/>
            <a:endParaRPr lang="de-DE" sz="1400" dirty="0"/>
          </a:p>
          <a:p>
            <a:pPr algn="ctr"/>
            <a:r>
              <a:rPr lang="de-DE" sz="2000" dirty="0" smtClean="0"/>
              <a:t>Studienkreditberatung </a:t>
            </a:r>
          </a:p>
          <a:p>
            <a:pPr marL="0" indent="0" algn="ctr">
              <a:buNone/>
            </a:pPr>
            <a:r>
              <a:rPr lang="de-DE" sz="1400" dirty="0" smtClean="0"/>
              <a:t>                        Montag </a:t>
            </a:r>
            <a:r>
              <a:rPr lang="de-DE" sz="1400" dirty="0"/>
              <a:t>und Mittwoch 9.00 -  11.30 Uhr + 12.30 - 16.00 Uhr</a:t>
            </a:r>
            <a:endParaRPr lang="de-DE" sz="300" dirty="0"/>
          </a:p>
          <a:p>
            <a:pPr marL="457200" lvl="1" indent="0" algn="ctr">
              <a:buNone/>
            </a:pPr>
            <a:r>
              <a:rPr lang="de-DE" sz="1400" dirty="0"/>
              <a:t>	Im Marstallhof 1 / 69117 Heidelberg</a:t>
            </a:r>
          </a:p>
          <a:p>
            <a:pPr marL="457200" lvl="1" indent="0" algn="ctr">
              <a:buNone/>
            </a:pPr>
            <a:r>
              <a:rPr lang="de-DE" sz="1400" dirty="0" smtClean="0"/>
              <a:t>Hotline</a:t>
            </a:r>
            <a:r>
              <a:rPr lang="de-DE" sz="1400" dirty="0"/>
              <a:t>: 06221 / </a:t>
            </a:r>
            <a:r>
              <a:rPr lang="de-DE" sz="1400" dirty="0" smtClean="0"/>
              <a:t>54-3780</a:t>
            </a:r>
            <a:endParaRPr lang="de-DE" sz="1400" dirty="0"/>
          </a:p>
          <a:p>
            <a:pPr marL="0" indent="0" algn="ctr">
              <a:buNone/>
            </a:pPr>
            <a:r>
              <a:rPr lang="de-DE" sz="1400" dirty="0"/>
              <a:t>	</a:t>
            </a:r>
            <a:endParaRPr lang="de-DE" sz="600" b="1" dirty="0" smtClean="0"/>
          </a:p>
          <a:p>
            <a:pPr marL="0" indent="0" algn="ctr">
              <a:buNone/>
            </a:pPr>
            <a:r>
              <a:rPr lang="de-DE" sz="1600" b="1" dirty="0" smtClean="0"/>
              <a:t>Informationen im Internet unter: </a:t>
            </a:r>
            <a:r>
              <a:rPr lang="de-DE" sz="1600" b="1" dirty="0" smtClean="0">
                <a:solidFill>
                  <a:srgbClr val="009A32"/>
                </a:solidFill>
                <a:hlinkClick r:id="rId2"/>
              </a:rPr>
              <a:t>www.studierendenwerk-heidelberg.de</a:t>
            </a:r>
            <a:endParaRPr lang="de-DE" sz="1600" b="1" dirty="0" smtClean="0">
              <a:solidFill>
                <a:srgbClr val="009A32"/>
              </a:solidFill>
            </a:endParaRPr>
          </a:p>
          <a:p>
            <a:endParaRPr lang="de-DE" sz="1600" dirty="0"/>
          </a:p>
          <a:p>
            <a:endParaRPr lang="de-DE" sz="1600" dirty="0" smtClean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644691"/>
            <a:ext cx="8134672" cy="576064"/>
          </a:xfrm>
        </p:spPr>
        <p:txBody>
          <a:bodyPr>
            <a:noAutofit/>
          </a:bodyPr>
          <a:lstStyle/>
          <a:p>
            <a:pPr algn="ctr"/>
            <a:r>
              <a:rPr lang="de-DE" sz="2500" dirty="0" smtClean="0"/>
              <a:t>Was können wir für Sie tun?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142801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Nicola Schön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endParaRPr lang="de-DE" sz="16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Abkürzung </a:t>
            </a:r>
            <a:r>
              <a:rPr lang="de-DE" sz="1600" dirty="0"/>
              <a:t>BAföG steht für </a:t>
            </a:r>
            <a:r>
              <a:rPr lang="de-DE" sz="1600" b="1" dirty="0"/>
              <a:t>B</a:t>
            </a:r>
            <a:r>
              <a:rPr lang="de-DE" sz="1600" dirty="0"/>
              <a:t>undes-</a:t>
            </a:r>
            <a:r>
              <a:rPr lang="de-DE" sz="1600" b="1" dirty="0"/>
              <a:t>A</a:t>
            </a:r>
            <a:r>
              <a:rPr lang="de-DE" sz="1600" dirty="0"/>
              <a:t>usbildungs</a:t>
            </a:r>
            <a:r>
              <a:rPr lang="de-DE" sz="1600" b="1" dirty="0"/>
              <a:t>fö</a:t>
            </a:r>
            <a:r>
              <a:rPr lang="de-DE" sz="1600" dirty="0"/>
              <a:t>rderungs-</a:t>
            </a:r>
            <a:r>
              <a:rPr lang="de-DE" sz="1600" b="1" dirty="0"/>
              <a:t>G</a:t>
            </a:r>
            <a:r>
              <a:rPr lang="de-DE" sz="1600" dirty="0"/>
              <a:t>esetz.</a:t>
            </a:r>
          </a:p>
          <a:p>
            <a:pPr marL="0" indent="0" algn="ctr">
              <a:spcBef>
                <a:spcPts val="0"/>
              </a:spcBef>
              <a:buNone/>
            </a:pP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staatliche Ausbildungsförderung</a:t>
            </a:r>
            <a:endParaRPr lang="de-DE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für </a:t>
            </a:r>
            <a:r>
              <a:rPr lang="de-DE" sz="1600" dirty="0"/>
              <a:t>eine schulische </a:t>
            </a:r>
            <a:r>
              <a:rPr lang="de-DE" sz="1600" dirty="0" smtClean="0"/>
              <a:t>(Berufs-)Ausbildung </a:t>
            </a:r>
            <a:r>
              <a:rPr lang="de-DE" sz="1600" dirty="0"/>
              <a:t>oder ein </a:t>
            </a:r>
            <a:r>
              <a:rPr lang="de-DE" sz="1600" dirty="0" smtClean="0"/>
              <a:t>Studium</a:t>
            </a:r>
            <a:endParaRPr lang="de-DE" sz="1600" dirty="0"/>
          </a:p>
          <a:p>
            <a:pPr algn="ctr">
              <a:spcBef>
                <a:spcPts val="0"/>
              </a:spcBef>
            </a:pP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Förderung halb / halb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50 % Zuschuss / 50 % zinsfreies Darlehen</a:t>
            </a:r>
            <a:endParaRPr lang="de-DE" sz="1600" dirty="0"/>
          </a:p>
          <a:p>
            <a:pPr algn="ctr">
              <a:spcBef>
                <a:spcPts val="0"/>
              </a:spcBef>
            </a:pP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Förderhöhe nach </a:t>
            </a:r>
            <a:r>
              <a:rPr lang="de-DE" sz="1600" dirty="0"/>
              <a:t>der Art der Ausbildung und den </a:t>
            </a:r>
            <a:r>
              <a:rPr lang="de-DE" sz="1600" dirty="0" smtClean="0"/>
              <a:t>persönlichen Verhältnissen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/>
              <a:t> </a:t>
            </a:r>
            <a:r>
              <a:rPr lang="de-DE" sz="1600" dirty="0" smtClean="0"/>
              <a:t>    wie eigenes Einkommen und Vermögen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Einkommen </a:t>
            </a:r>
            <a:r>
              <a:rPr lang="de-DE" sz="1600" dirty="0"/>
              <a:t>des Ehegatten und der </a:t>
            </a:r>
            <a:r>
              <a:rPr lang="de-DE" sz="1600" dirty="0" smtClean="0"/>
              <a:t>Eltern</a:t>
            </a:r>
            <a:endParaRPr lang="de-DE" sz="1600" dirty="0"/>
          </a:p>
          <a:p>
            <a:pPr lvl="1"/>
            <a:endParaRPr lang="de-DE" sz="1600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476251"/>
            <a:ext cx="7198568" cy="864519"/>
          </a:xfrm>
        </p:spPr>
        <p:txBody>
          <a:bodyPr anchor="b"/>
          <a:lstStyle/>
          <a:p>
            <a:pPr algn="ctr"/>
            <a:r>
              <a:rPr lang="de-DE" sz="3200" dirty="0" smtClean="0"/>
              <a:t>	</a:t>
            </a:r>
            <a:r>
              <a:rPr lang="de-DE" sz="2500" dirty="0" smtClean="0"/>
              <a:t>Was </a:t>
            </a:r>
            <a:r>
              <a:rPr lang="de-DE" sz="2500" dirty="0"/>
              <a:t>ist BAföG?</a:t>
            </a:r>
          </a:p>
        </p:txBody>
      </p:sp>
    </p:spTree>
    <p:extLst>
      <p:ext uri="{BB962C8B-B14F-4D97-AF65-F5344CB8AC3E}">
        <p14:creationId xmlns:p14="http://schemas.microsoft.com/office/powerpoint/2010/main" val="1479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16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Ausbildungsstätte und Ausbildung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müssen nach dem BAföG förderungsfähig sein</a:t>
            </a:r>
          </a:p>
          <a:p>
            <a:pPr marL="0" indent="0" algn="ctr">
              <a:spcBef>
                <a:spcPts val="0"/>
              </a:spcBef>
              <a:buNone/>
            </a:pPr>
            <a:endParaRPr lang="de-DE" sz="16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Erststudium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  Bachelor und Master unabhängig voneinander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b="1" dirty="0" smtClean="0"/>
              <a:t>eine</a:t>
            </a:r>
            <a:r>
              <a:rPr lang="de-DE" sz="1600" dirty="0" smtClean="0"/>
              <a:t> (schulische) Ausbildung vor dem Studium ist in der Regel zulässig </a:t>
            </a:r>
          </a:p>
          <a:p>
            <a:pPr lvl="1" algn="ctr">
              <a:spcBef>
                <a:spcPts val="0"/>
              </a:spcBef>
            </a:pP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Altersgrenze bei Beginn des Studiums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45 Jahre – Bachelor / Staatsexamen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/>
              <a:t>	</a:t>
            </a:r>
            <a:r>
              <a:rPr lang="de-DE" sz="1600" dirty="0" smtClean="0"/>
              <a:t>45 Jahre + unverzügliche Aufnahme nach dem Bachelor – Master	</a:t>
            </a:r>
          </a:p>
          <a:p>
            <a:pPr algn="ctr">
              <a:spcBef>
                <a:spcPts val="0"/>
              </a:spcBef>
            </a:pPr>
            <a:endParaRPr lang="de-DE" sz="16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erster Fachrichtungswechsel </a:t>
            </a:r>
          </a:p>
          <a:p>
            <a:pPr marL="0" indent="0" algn="ctr">
              <a:buNone/>
            </a:pPr>
            <a:r>
              <a:rPr lang="de-DE" sz="1600" dirty="0" smtClean="0"/>
              <a:t>      innerhalb der ersten beiden Semester auch ohne Grund möglich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644691"/>
            <a:ext cx="7846640" cy="576064"/>
          </a:xfrm>
        </p:spPr>
        <p:txBody>
          <a:bodyPr/>
          <a:lstStyle/>
          <a:p>
            <a:pPr algn="ctr"/>
            <a:r>
              <a:rPr lang="de-DE" sz="3200" dirty="0" smtClean="0"/>
              <a:t>	</a:t>
            </a:r>
            <a:r>
              <a:rPr lang="de-DE" sz="2500" dirty="0" smtClean="0"/>
              <a:t>Welche Voraussetzungen sind zu erfüllen?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685800" y="1412776"/>
            <a:ext cx="7772400" cy="4992555"/>
          </a:xfrm>
        </p:spPr>
        <p:txBody>
          <a:bodyPr/>
          <a:lstStyle/>
          <a:p>
            <a:pPr marL="0" indent="0" algn="ctr">
              <a:buNone/>
            </a:pPr>
            <a:endParaRPr lang="de-DE" sz="8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zuständiges BAföG-Amt wählen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Antrag ausfüllen und einreichen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Formulare und Vordrucke bei jedem BAföG-Amt auf der Internetseite</a:t>
            </a:r>
          </a:p>
          <a:p>
            <a:pPr marL="457200" lvl="1" indent="0" algn="ctr">
              <a:spcBef>
                <a:spcPts val="0"/>
              </a:spcBef>
              <a:buNone/>
            </a:pP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Wichtig: rechtzeitige Antragstellung,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rückwirkend gibt es keine Leistungen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/>
              <a:t>	</a:t>
            </a:r>
            <a:r>
              <a:rPr lang="de-DE" sz="1600" dirty="0" smtClean="0"/>
              <a:t>	</a:t>
            </a:r>
            <a:endParaRPr lang="de-DE" sz="1600" dirty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BAföG wird in der Regel für zwölf Monate bewilligt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 danach ist ein Folgeantrag notwendig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   </a:t>
            </a:r>
            <a:r>
              <a:rPr lang="de-DE" sz="1600" b="1" dirty="0" smtClean="0"/>
              <a:t>Tipp</a:t>
            </a:r>
            <a:r>
              <a:rPr lang="de-DE" sz="1600" dirty="0" smtClean="0"/>
              <a:t>: neuen Antrag min. zwei Monate 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/>
              <a:t> </a:t>
            </a:r>
            <a:r>
              <a:rPr lang="de-DE" sz="1600" dirty="0" smtClean="0"/>
              <a:t>         vor Ablauf des Förderzeitraums auf dem Bescheid einreichen</a:t>
            </a:r>
          </a:p>
          <a:p>
            <a:pPr marL="0" indent="0" algn="ctr">
              <a:spcBef>
                <a:spcPts val="0"/>
              </a:spcBef>
              <a:buNone/>
            </a:pPr>
            <a:endParaRPr lang="de-DE" sz="1400" dirty="0" smtClean="0"/>
          </a:p>
          <a:p>
            <a:pPr algn="ctr">
              <a:spcBef>
                <a:spcPts val="0"/>
              </a:spcBef>
            </a:pPr>
            <a:r>
              <a:rPr lang="de-DE" sz="1600" dirty="0" smtClean="0"/>
              <a:t>Förderdauer für die Regelstudienzeit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/>
              <a:t> </a:t>
            </a:r>
            <a:r>
              <a:rPr lang="de-DE" sz="1600" dirty="0" smtClean="0"/>
              <a:t>     in Ausnahmefällen aber auch länger möglich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5536" y="644691"/>
            <a:ext cx="7704856" cy="672075"/>
          </a:xfrm>
        </p:spPr>
        <p:txBody>
          <a:bodyPr/>
          <a:lstStyle/>
          <a:p>
            <a:pPr algn="ctr"/>
            <a:r>
              <a:rPr lang="de-DE" sz="3200" dirty="0" smtClean="0"/>
              <a:t>	</a:t>
            </a:r>
            <a:r>
              <a:rPr lang="de-DE" sz="2500" dirty="0" smtClean="0"/>
              <a:t>Wie erhalte ich BAföG und für wie lange?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-114300">
              <a:buNone/>
            </a:pPr>
            <a:endParaRPr lang="de-DE" sz="2000" dirty="0"/>
          </a:p>
          <a:p>
            <a:endParaRPr lang="de-DE" sz="1800" dirty="0" smtClean="0"/>
          </a:p>
          <a:p>
            <a:pPr lvl="1"/>
            <a:endParaRPr lang="de-DE" sz="1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528" y="356659"/>
            <a:ext cx="7846640" cy="1008112"/>
          </a:xfrm>
        </p:spPr>
        <p:txBody>
          <a:bodyPr>
            <a:normAutofit fontScale="92500" lnSpcReduction="10000"/>
          </a:bodyPr>
          <a:lstStyle/>
          <a:p>
            <a:endParaRPr lang="de-DE" sz="3200" dirty="0" smtClean="0"/>
          </a:p>
          <a:p>
            <a:pPr algn="ctr"/>
            <a:r>
              <a:rPr lang="de-DE" sz="3200" dirty="0" smtClean="0"/>
              <a:t>	</a:t>
            </a:r>
            <a:r>
              <a:rPr lang="de-DE" sz="2700" dirty="0" smtClean="0"/>
              <a:t>Der BAföG-Baukasten für deinen Grundbedarf</a:t>
            </a:r>
            <a:endParaRPr lang="de-DE" sz="27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077220"/>
              </p:ext>
            </p:extLst>
          </p:nvPr>
        </p:nvGraphicFramePr>
        <p:xfrm>
          <a:off x="683568" y="1628802"/>
          <a:ext cx="7962900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Diagramm" r:id="rId3" imgW="6581915" imgH="4114800" progId="MSGraph.Chart.8">
                  <p:embed followColorScheme="full"/>
                </p:oleObj>
              </mc:Choice>
              <mc:Fallback>
                <p:oleObj name="Diagramm" r:id="rId3" imgW="6581915" imgH="41148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628802"/>
                        <a:ext cx="7962900" cy="498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93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600" dirty="0" smtClean="0"/>
          </a:p>
          <a:p>
            <a:pPr algn="ctr"/>
            <a:r>
              <a:rPr lang="de-DE" sz="1600" dirty="0"/>
              <a:t>m</a:t>
            </a:r>
            <a:r>
              <a:rPr lang="de-DE" sz="1600" dirty="0" smtClean="0"/>
              <a:t>ax. mögliche Förderung je Monat</a:t>
            </a:r>
          </a:p>
          <a:p>
            <a:pPr algn="ctr"/>
            <a:endParaRPr lang="de-DE" sz="1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     bei den Eltern / im Eigentum der Eltern wohnend        511,- €	</a:t>
            </a:r>
            <a:endParaRPr lang="de-DE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nicht bei den Eltern wohnend		                  812,- €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mit studentischer Krankenversicherung                          934,- €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de-DE" sz="1600" dirty="0" smtClean="0"/>
              <a:t>  mit </a:t>
            </a:r>
            <a:r>
              <a:rPr lang="de-DE" sz="1600" dirty="0"/>
              <a:t>freiwilliger </a:t>
            </a:r>
            <a:r>
              <a:rPr lang="de-DE" sz="1600" dirty="0" smtClean="0"/>
              <a:t>Krankenversicherung	</a:t>
            </a:r>
            <a:r>
              <a:rPr lang="de-DE" sz="1600" dirty="0"/>
              <a:t> </a:t>
            </a:r>
            <a:r>
              <a:rPr lang="de-DE" sz="1600" dirty="0" smtClean="0"/>
              <a:t>              1.018,- €</a:t>
            </a:r>
            <a:endParaRPr lang="de-DE" sz="2000" dirty="0" smtClean="0"/>
          </a:p>
          <a:p>
            <a:pPr algn="ctr">
              <a:spcBef>
                <a:spcPts val="0"/>
              </a:spcBef>
            </a:pPr>
            <a:endParaRPr lang="de-DE" sz="800" dirty="0" smtClean="0"/>
          </a:p>
          <a:p>
            <a:pPr algn="ctr"/>
            <a:r>
              <a:rPr lang="de-DE" sz="1600" dirty="0" smtClean="0"/>
              <a:t>Freibetrag Hiwi- / Mini- / Ferienjob für 12 Monate: 	</a:t>
            </a:r>
            <a:r>
              <a:rPr lang="de-DE" sz="1600" dirty="0"/>
              <a:t> </a:t>
            </a:r>
            <a:r>
              <a:rPr lang="de-DE" sz="1600" dirty="0" smtClean="0"/>
              <a:t>  6.240,- €</a:t>
            </a:r>
          </a:p>
          <a:p>
            <a:pPr algn="ctr"/>
            <a:endParaRPr lang="de-DE" sz="800" dirty="0"/>
          </a:p>
          <a:p>
            <a:pPr algn="ctr"/>
            <a:r>
              <a:rPr lang="de-DE" sz="1600" dirty="0" smtClean="0"/>
              <a:t>Freibetrag eigenes Vermögen: 15.000,- € / ab 30 Jahren: 45.000,- €</a:t>
            </a:r>
          </a:p>
          <a:p>
            <a:pPr marL="0" indent="0" algn="ctr">
              <a:buNone/>
            </a:pPr>
            <a:r>
              <a:rPr lang="de-DE" sz="1600" dirty="0" smtClean="0"/>
              <a:t>Stand: Zeitpunkt der Antragstellung</a:t>
            </a:r>
          </a:p>
          <a:p>
            <a:pPr marL="0" indent="0" algn="ctr">
              <a:buNone/>
            </a:pPr>
            <a:endParaRPr lang="de-DE" sz="800" dirty="0" smtClean="0"/>
          </a:p>
          <a:p>
            <a:pPr algn="ctr"/>
            <a:r>
              <a:rPr lang="de-DE" sz="1600" dirty="0" smtClean="0"/>
              <a:t>Einkommensfreibeträge: </a:t>
            </a:r>
          </a:p>
          <a:p>
            <a:pPr marL="0" indent="0" algn="ctr">
              <a:buNone/>
            </a:pPr>
            <a:r>
              <a:rPr lang="de-DE" sz="1600" dirty="0"/>
              <a:t> </a:t>
            </a:r>
            <a:r>
              <a:rPr lang="de-DE" sz="1600" dirty="0" smtClean="0"/>
              <a:t>         für Eltern selbst und Geschwister (in Ausbildung)</a:t>
            </a:r>
          </a:p>
          <a:p>
            <a:pPr marL="0" indent="0" algn="ctr">
              <a:buNone/>
            </a:pPr>
            <a:r>
              <a:rPr lang="de-DE" sz="1600" dirty="0" smtClean="0"/>
              <a:t>	</a:t>
            </a:r>
            <a:endParaRPr lang="de-DE" sz="2000" dirty="0"/>
          </a:p>
          <a:p>
            <a:endParaRPr lang="de-DE" sz="1800" dirty="0" smtClean="0"/>
          </a:p>
          <a:p>
            <a:pPr lvl="1"/>
            <a:endParaRPr lang="de-DE" sz="1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476672"/>
            <a:ext cx="7846640" cy="1008112"/>
          </a:xfrm>
        </p:spPr>
        <p:txBody>
          <a:bodyPr>
            <a:normAutofit/>
          </a:bodyPr>
          <a:lstStyle/>
          <a:p>
            <a:pPr algn="ctr"/>
            <a:r>
              <a:rPr lang="de-DE" sz="2500" dirty="0" smtClean="0"/>
              <a:t>Wie hoch ist die (max.) Förderung </a:t>
            </a:r>
          </a:p>
          <a:p>
            <a:pPr algn="ctr"/>
            <a:r>
              <a:rPr lang="de-DE" sz="2500" dirty="0" smtClean="0"/>
              <a:t>und wovon hängt diese ab</a:t>
            </a:r>
            <a:r>
              <a:rPr lang="de-DE" sz="2500" dirty="0"/>
              <a:t>? </a:t>
            </a:r>
            <a:endParaRPr lang="de-DE" sz="25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900" dirty="0" smtClean="0"/>
          </a:p>
          <a:p>
            <a:pPr algn="ctr"/>
            <a:r>
              <a:rPr lang="de-DE" sz="1600" dirty="0"/>
              <a:t>f</a:t>
            </a:r>
            <a:r>
              <a:rPr lang="de-DE" sz="1600" dirty="0" smtClean="0"/>
              <a:t>olgende Änderungen </a:t>
            </a:r>
            <a:r>
              <a:rPr lang="de-DE" sz="1600" dirty="0"/>
              <a:t>während </a:t>
            </a:r>
            <a:r>
              <a:rPr lang="de-DE" sz="1600" dirty="0" smtClean="0"/>
              <a:t>der Förderung unbedingt zeitnah mitteilen:</a:t>
            </a:r>
          </a:p>
          <a:p>
            <a:pPr algn="ctr"/>
            <a:endParaRPr lang="de-DE" sz="800" dirty="0"/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Abschluss </a:t>
            </a:r>
            <a:r>
              <a:rPr lang="de-DE" sz="1600" dirty="0"/>
              <a:t>oder Abbruch des </a:t>
            </a:r>
            <a:r>
              <a:rPr lang="de-DE" sz="1600" dirty="0" smtClean="0"/>
              <a:t>Studiums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Wechsel </a:t>
            </a:r>
            <a:r>
              <a:rPr lang="de-DE" sz="1600" dirty="0"/>
              <a:t>des </a:t>
            </a:r>
            <a:r>
              <a:rPr lang="de-DE" sz="1600" dirty="0" smtClean="0"/>
              <a:t>Studienfaches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Beurlaubung </a:t>
            </a:r>
            <a:endParaRPr lang="de-DE" sz="1600" dirty="0"/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Auslandsstudium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Änderung </a:t>
            </a:r>
            <a:r>
              <a:rPr lang="de-DE" sz="1600" dirty="0"/>
              <a:t>beim eigenen Verdienst / </a:t>
            </a:r>
            <a:r>
              <a:rPr lang="de-DE" sz="1600" dirty="0" smtClean="0"/>
              <a:t>(Pflicht-)Praktikum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Änderung </a:t>
            </a:r>
            <a:r>
              <a:rPr lang="de-DE" sz="1600" dirty="0"/>
              <a:t>der </a:t>
            </a:r>
            <a:r>
              <a:rPr lang="de-DE" sz="1600" dirty="0" smtClean="0"/>
              <a:t>Familienverhältnisse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de-DE" sz="1600" dirty="0" smtClean="0"/>
              <a:t>Änderung </a:t>
            </a:r>
            <a:r>
              <a:rPr lang="de-DE" sz="1600" dirty="0"/>
              <a:t>der Anschrift oder Bankverbindung </a:t>
            </a:r>
          </a:p>
          <a:p>
            <a:pPr algn="ctr"/>
            <a:endParaRPr lang="de-DE" sz="1600" dirty="0"/>
          </a:p>
          <a:p>
            <a:pPr algn="ctr"/>
            <a:r>
              <a:rPr lang="de-DE" sz="1600" dirty="0"/>
              <a:t>e</a:t>
            </a:r>
            <a:r>
              <a:rPr lang="de-DE" sz="1600" dirty="0" smtClean="0"/>
              <a:t>inmaliger </a:t>
            </a:r>
            <a:r>
              <a:rPr lang="de-DE" sz="1600" dirty="0"/>
              <a:t>Leistungsnachweis </a:t>
            </a:r>
            <a:r>
              <a:rPr lang="de-DE" sz="1600" dirty="0" smtClean="0"/>
              <a:t>ab dem 5</a:t>
            </a:r>
            <a:r>
              <a:rPr lang="de-DE" sz="1600" dirty="0"/>
              <a:t>. Fachsemester </a:t>
            </a:r>
            <a:endParaRPr lang="de-DE" sz="1600" dirty="0" smtClean="0"/>
          </a:p>
          <a:p>
            <a:pPr marL="0" indent="0" algn="ctr">
              <a:buNone/>
            </a:pPr>
            <a:r>
              <a:rPr lang="de-DE" sz="1600" dirty="0" smtClean="0"/>
              <a:t>       Aufschub bei schwerwiegenden Gründen möglich</a:t>
            </a:r>
            <a:endParaRPr lang="de-DE" sz="1600" dirty="0"/>
          </a:p>
          <a:p>
            <a:endParaRPr lang="de-DE" sz="1600" dirty="0"/>
          </a:p>
          <a:p>
            <a:pPr lvl="1"/>
            <a:endParaRPr lang="de-DE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85081" y="740701"/>
            <a:ext cx="8892480" cy="1008112"/>
          </a:xfrm>
        </p:spPr>
        <p:txBody>
          <a:bodyPr>
            <a:noAutofit/>
          </a:bodyPr>
          <a:lstStyle/>
          <a:p>
            <a:pPr algn="ctr"/>
            <a:r>
              <a:rPr lang="de-DE" sz="2500" dirty="0" smtClean="0"/>
              <a:t>Was </a:t>
            </a:r>
            <a:r>
              <a:rPr lang="de-DE" sz="2500" dirty="0"/>
              <a:t>muss ich </a:t>
            </a:r>
            <a:r>
              <a:rPr lang="de-DE" sz="2500" dirty="0" smtClean="0"/>
              <a:t>während des BAföG-Bezugs beachten</a:t>
            </a:r>
            <a:r>
              <a:rPr lang="de-DE" sz="25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207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800" dirty="0" smtClean="0"/>
          </a:p>
          <a:p>
            <a:pPr algn="ctr"/>
            <a:r>
              <a:rPr lang="de-DE" sz="1600" dirty="0" smtClean="0"/>
              <a:t>Darlehenseinzug erfolgt zentral über das Bundesverwaltungsamt (BVA) in Köln</a:t>
            </a:r>
          </a:p>
          <a:p>
            <a:pPr marL="457200" lvl="1" indent="0" algn="ctr">
              <a:buNone/>
            </a:pPr>
            <a:r>
              <a:rPr lang="de-DE" sz="1600" b="1" dirty="0" smtClean="0"/>
              <a:t> Wichtig</a:t>
            </a:r>
            <a:r>
              <a:rPr lang="de-DE" sz="1600" dirty="0" smtClean="0"/>
              <a:t>: Änderung Wohnanschrift dem BVA mitteilen</a:t>
            </a:r>
          </a:p>
          <a:p>
            <a:pPr algn="ctr"/>
            <a:endParaRPr lang="de-DE" sz="900" dirty="0"/>
          </a:p>
          <a:p>
            <a:pPr algn="ctr"/>
            <a:r>
              <a:rPr lang="de-DE" sz="1600" dirty="0" smtClean="0"/>
              <a:t>Rückzahlung des unverzinslichen Darlehen fünf Jahre nach Ende der Regelstudienzeit</a:t>
            </a:r>
          </a:p>
          <a:p>
            <a:pPr marL="0" indent="0" algn="ctr">
              <a:buNone/>
            </a:pPr>
            <a:r>
              <a:rPr lang="de-DE" sz="1600" dirty="0" smtClean="0"/>
              <a:t>                  kann vollständig, teilweise oder in Raten gezahlt werden</a:t>
            </a:r>
          </a:p>
          <a:p>
            <a:pPr marL="0" indent="0" algn="ctr">
              <a:buNone/>
            </a:pPr>
            <a:r>
              <a:rPr lang="de-DE" sz="1600" dirty="0" smtClean="0"/>
              <a:t>      Nachlass möglich</a:t>
            </a:r>
          </a:p>
          <a:p>
            <a:pPr algn="ctr"/>
            <a:endParaRPr lang="de-DE" sz="900" dirty="0" smtClean="0"/>
          </a:p>
          <a:p>
            <a:pPr algn="ctr"/>
            <a:r>
              <a:rPr lang="de-DE" sz="1600" dirty="0" smtClean="0"/>
              <a:t>Max. Rückzahlungssumme 10.010,- €</a:t>
            </a:r>
          </a:p>
          <a:p>
            <a:pPr marL="0" indent="0" algn="ctr">
              <a:buNone/>
            </a:pPr>
            <a:r>
              <a:rPr lang="de-DE" sz="1600" dirty="0" smtClean="0"/>
              <a:t>       vierteljährliche Raten in Höhe von 390,- € </a:t>
            </a:r>
          </a:p>
          <a:p>
            <a:pPr marL="0" indent="0" algn="ctr">
              <a:buNone/>
            </a:pPr>
            <a:r>
              <a:rPr lang="de-DE" sz="1600" dirty="0" smtClean="0"/>
              <a:t>      nicht länger als 20 </a:t>
            </a:r>
            <a:r>
              <a:rPr lang="de-DE" sz="1600" dirty="0"/>
              <a:t>Jahren </a:t>
            </a:r>
            <a:r>
              <a:rPr lang="de-DE" sz="1600" dirty="0" smtClean="0"/>
              <a:t>zurückzuzahlen</a:t>
            </a:r>
          </a:p>
          <a:p>
            <a:pPr marL="0" indent="0" algn="ctr">
              <a:buNone/>
            </a:pPr>
            <a:endParaRPr lang="de-DE" sz="900" dirty="0"/>
          </a:p>
          <a:p>
            <a:pPr lvl="1" algn="ctr"/>
            <a:endParaRPr lang="de-DE" sz="400" dirty="0" smtClean="0"/>
          </a:p>
          <a:p>
            <a:pPr algn="ctr"/>
            <a:r>
              <a:rPr lang="de-DE" sz="1600" dirty="0" smtClean="0"/>
              <a:t>Freistellung von der Rückzahlung jahresweise </a:t>
            </a:r>
          </a:p>
          <a:p>
            <a:pPr marL="0" indent="0" algn="ctr">
              <a:buNone/>
            </a:pPr>
            <a:r>
              <a:rPr lang="de-DE" sz="1600" dirty="0" smtClean="0"/>
              <a:t>    wenn eigenes Einkommen unter 1.225,- € netto/Monat liegt</a:t>
            </a:r>
            <a:endParaRPr lang="de-DE" sz="1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85800" y="548680"/>
            <a:ext cx="7414592" cy="576064"/>
          </a:xfrm>
        </p:spPr>
        <p:txBody>
          <a:bodyPr/>
          <a:lstStyle/>
          <a:p>
            <a:pPr algn="ctr"/>
            <a:r>
              <a:rPr lang="de-DE" sz="3200" dirty="0" smtClean="0"/>
              <a:t>	</a:t>
            </a:r>
            <a:r>
              <a:rPr lang="de-DE" sz="2500" dirty="0" smtClean="0"/>
              <a:t>Was muss ich über die Rückzahlung wissen?</a:t>
            </a:r>
            <a:endParaRPr lang="de-DE" sz="25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endParaRPr lang="de-DE" sz="2400" dirty="0" smtClean="0"/>
          </a:p>
          <a:p>
            <a:pPr algn="ctr"/>
            <a:r>
              <a:rPr lang="de-DE" sz="2400" dirty="0" smtClean="0"/>
              <a:t>Eltern und Familie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eigenes Einkommen und Vermögen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Studienkredite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Stipendien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© 2023 Studierendenwerk Heidelberg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96F96F-72EC-4CCB-AAA7-2007931DCA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67544" y="692696"/>
            <a:ext cx="8352928" cy="1008112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Welche </a:t>
            </a:r>
            <a:r>
              <a:rPr lang="de-DE" sz="2400" dirty="0" smtClean="0"/>
              <a:t>Finanzierungsmöglichkeiten gibt es neben dem BAföG?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880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WHD-Vorlage">
  <a:themeElements>
    <a:clrScheme name="StwHD Präsentation Farben Beispiel">
      <a:dk1>
        <a:srgbClr val="3F3F3F"/>
      </a:dk1>
      <a:lt1>
        <a:srgbClr val="FFFFFF"/>
      </a:lt1>
      <a:dk2>
        <a:srgbClr val="009A32"/>
      </a:dk2>
      <a:lt2>
        <a:srgbClr val="FFFFFF"/>
      </a:lt2>
      <a:accent1>
        <a:srgbClr val="BDCC00"/>
      </a:accent1>
      <a:accent2>
        <a:srgbClr val="9BCC00"/>
      </a:accent2>
      <a:accent3>
        <a:srgbClr val="75CC00"/>
      </a:accent3>
      <a:accent4>
        <a:srgbClr val="51C800"/>
      </a:accent4>
      <a:accent5>
        <a:srgbClr val="009A32"/>
      </a:accent5>
      <a:accent6>
        <a:srgbClr val="3F3F3F"/>
      </a:accent6>
      <a:hlink>
        <a:srgbClr val="BDCC00"/>
      </a:hlink>
      <a:folHlink>
        <a:srgbClr val="3F3F3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STWHD-Vorlage</Template>
  <TotalTime>0</TotalTime>
  <Words>436</Words>
  <Application>Microsoft Office PowerPoint</Application>
  <PresentationFormat>Bildschirmpräsentation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STWHD-Vorlage</vt:lpstr>
      <vt:lpstr>Diagramm</vt:lpstr>
      <vt:lpstr>   Studierendenwerk Heidelberg Möglichkeiten zur Studienfinanzierung –  Überblick über BAföG &amp; Co.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Willenbacher, Kristian</dc:creator>
  <cp:lastModifiedBy>Nicola-Ruben Wölfelschneider</cp:lastModifiedBy>
  <cp:revision>158</cp:revision>
  <cp:lastPrinted>2023-09-22T06:32:19Z</cp:lastPrinted>
  <dcterms:created xsi:type="dcterms:W3CDTF">2018-10-26T11:59:02Z</dcterms:created>
  <dcterms:modified xsi:type="dcterms:W3CDTF">2024-02-28T15:41:55Z</dcterms:modified>
</cp:coreProperties>
</file>